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1"/>
    <p:sldMasterId id="2147483658" r:id="rId2"/>
  </p:sldMasterIdLst>
  <p:notesMasterIdLst>
    <p:notesMasterId r:id="rId2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6858000" type="screen4x3"/>
  <p:notesSz cx="6858000" cy="9144000"/>
  <p:embeddedFontLst>
    <p:embeddedFont>
      <p:font typeface="Impact" panose="020B0806030902050204" pitchFamily="34" charset="0"/>
      <p:regular r:id="rId22"/>
    </p:embeddedFont>
    <p:embeddedFont>
      <p:font typeface="Garamond" panose="02020404030301010803" pitchFamily="18" charset="0"/>
      <p:regular r:id="rId23"/>
      <p:bold r:id="rId24"/>
      <p:italic r:id="rId25"/>
    </p:embeddedFont>
    <p:embeddedFont>
      <p:font typeface="Calibri" panose="020F0502020204030204" pitchFamily="34" charset="0"/>
      <p:regular r:id="rId26"/>
      <p:bold r:id="rId27"/>
      <p:italic r:id="rId28"/>
      <p:boldItalic r:id="rId29"/>
    </p:embeddedFont>
    <p:embeddedFont>
      <p:font typeface="Verdana" panose="020B0604030504040204" pitchFamily="3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F538485-5FA0-42F3-B766-0B73EBE59380}">
  <a:tblStyle styleId="{DF538485-5FA0-42F3-B766-0B73EBE59380}"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3" d="100"/>
          <a:sy n="53" d="100"/>
        </p:scale>
        <p:origin x="84" y="6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5.fntdata"/><Relationship Id="rId3" Type="http://schemas.openxmlformats.org/officeDocument/2006/relationships/slide" Target="slides/slide1.xml"/><Relationship Id="rId21" Type="http://schemas.openxmlformats.org/officeDocument/2006/relationships/notesMaster" Target="notesMasters/notesMaster1.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4.fntdata"/><Relationship Id="rId33" Type="http://schemas.openxmlformats.org/officeDocument/2006/relationships/font" Target="fonts/font12.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0.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None/>
              <a:defRPr sz="12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lvl1pPr>
            <a:lvl2pPr marL="457200" marR="0" lvl="1" indent="0" algn="l" rtl="0">
              <a:spcBef>
                <a:spcPts val="0"/>
              </a:spcBef>
              <a:buNone/>
              <a:defRPr sz="1800" b="0" i="0" u="none" strike="noStrike" cap="none"/>
            </a:lvl2pPr>
            <a:lvl3pPr marL="914400" marR="0" lvl="2" indent="0" algn="l" rtl="0">
              <a:spcBef>
                <a:spcPts val="0"/>
              </a:spcBef>
              <a:buNone/>
              <a:defRPr sz="1800" b="0" i="0" u="none" strike="noStrike" cap="none"/>
            </a:lvl3pPr>
            <a:lvl4pPr marL="1371600" marR="0" lvl="3" indent="0" algn="l" rtl="0">
              <a:spcBef>
                <a:spcPts val="0"/>
              </a:spcBef>
              <a:buNone/>
              <a:defRPr sz="1800" b="0" i="0" u="none" strike="noStrike" cap="none"/>
            </a:lvl4pPr>
            <a:lvl5pPr marL="1828800" marR="0" lvl="4" indent="0" algn="l" rtl="0">
              <a:spcBef>
                <a:spcPts val="0"/>
              </a:spcBef>
              <a:buNone/>
              <a:defRPr sz="1800" b="0" i="0" u="none" strike="noStrike" cap="none"/>
            </a:lvl5pPr>
            <a:lvl6pPr marL="2286000" marR="0" lvl="5" indent="0" algn="l" rtl="0">
              <a:spcBef>
                <a:spcPts val="0"/>
              </a:spcBef>
              <a:buNone/>
              <a:defRPr sz="1800" b="0" i="0" u="none" strike="noStrike" cap="none"/>
            </a:lvl6pPr>
            <a:lvl7pPr marL="2743200" marR="0" lvl="6" indent="0" algn="l" rtl="0">
              <a:spcBef>
                <a:spcPts val="0"/>
              </a:spcBef>
              <a:buNone/>
              <a:defRPr sz="1800" b="0" i="0" u="none" strike="noStrike" cap="none"/>
            </a:lvl7pPr>
            <a:lvl8pPr marL="3200400" marR="0" lvl="7" indent="0" algn="l" rtl="0">
              <a:spcBef>
                <a:spcPts val="0"/>
              </a:spcBef>
              <a:buNone/>
              <a:defRPr sz="1800" b="0" i="0" u="none" strike="noStrike" cap="none"/>
            </a:lvl8pPr>
            <a:lvl9pPr marL="3657600" marR="0" lvl="8" indent="0" algn="l" rtl="0">
              <a:spcBef>
                <a:spcPts val="0"/>
              </a:spcBef>
              <a:buNone/>
              <a:defRPr sz="1800" b="0" i="0" u="none" strike="noStrike" cap="none"/>
            </a:lvl9pPr>
          </a:lstStyle>
          <a:p>
            <a:endParaRPr/>
          </a:p>
        </p:txBody>
      </p:sp>
      <p:sp>
        <p:nvSpPr>
          <p:cNvPr id="7" name="Shape 7"/>
          <p:cNvSpPr txBox="1">
            <a:spLocks noGrp="1"/>
          </p:cNvSpPr>
          <p:nvPr>
            <p:ph type="ftr" idx="11"/>
          </p:nvPr>
        </p:nvSpPr>
        <p:spPr>
          <a:xfrm>
            <a:off x="0" y="8685211"/>
            <a:ext cx="2971799" cy="4572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rgbClr val="000000"/>
                </a:solidFill>
                <a:latin typeface="Times New Roman"/>
                <a:ea typeface="Times New Roman"/>
                <a:cs typeface="Times New Roman"/>
                <a:sym typeface="Times New Roman"/>
              </a:defRPr>
            </a:lvl9pPr>
          </a:lstStyle>
          <a:p>
            <a:endParaRPr/>
          </a:p>
        </p:txBody>
      </p:sp>
      <p:sp>
        <p:nvSpPr>
          <p:cNvPr id="8" name="Shape 8"/>
          <p:cNvSpPr txBox="1">
            <a:spLocks noGrp="1"/>
          </p:cNvSpPr>
          <p:nvPr>
            <p:ph type="sldNum" idx="12"/>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lang="en-US"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768693329"/>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2" name="Shape 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83" name="Shape 83"/>
          <p:cNvSpPr txBox="1">
            <a:spLocks noGrp="1"/>
          </p:cNvSpPr>
          <p:nvPr>
            <p:ph type="sldNum" idx="12"/>
          </p:nvPr>
        </p:nvSpPr>
        <p:spPr>
          <a:xfrm>
            <a:off x="3884612" y="8685211"/>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Calibri"/>
              <a:buNone/>
            </a:pPr>
            <a:fld id="{00000000-1234-1234-1234-123412341234}" type="slidenum">
              <a:rPr lang="en-US"/>
              <a:t>1</a:t>
            </a:fld>
            <a:endParaRPr lang="en-US"/>
          </a:p>
        </p:txBody>
      </p:sp>
    </p:spTree>
    <p:extLst>
      <p:ext uri="{BB962C8B-B14F-4D97-AF65-F5344CB8AC3E}">
        <p14:creationId xmlns:p14="http://schemas.microsoft.com/office/powerpoint/2010/main" val="1073076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88" name="Shape 8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30810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5" name="Shape 9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96" name="Shape 96"/>
          <p:cNvSpPr txBox="1">
            <a:spLocks noGrp="1"/>
          </p:cNvSpPr>
          <p:nvPr>
            <p:ph type="sldNum" idx="12"/>
          </p:nvPr>
        </p:nvSpPr>
        <p:spPr>
          <a:xfrm>
            <a:off x="3884612" y="8685211"/>
            <a:ext cx="2971799" cy="457200"/>
          </a:xfrm>
          <a:prstGeom prst="rect">
            <a:avLst/>
          </a:prstGeom>
        </p:spPr>
        <p:txBody>
          <a:bodyPr lIns="91425" tIns="45700" rIns="91425" bIns="45700" anchor="b" anchorCtr="0">
            <a:noAutofit/>
          </a:bodyPr>
          <a:lstStyle/>
          <a:p>
            <a:pPr lvl="0" rtl="0">
              <a:spcBef>
                <a:spcPts val="0"/>
              </a:spcBef>
              <a:buClr>
                <a:srgbClr val="000000"/>
              </a:buClr>
              <a:buSzPct val="25000"/>
              <a:buFont typeface="Calibri"/>
              <a:buNone/>
            </a:pPr>
            <a:fld id="{00000000-1234-1234-1234-123412341234}" type="slidenum">
              <a:rPr lang="en-US"/>
              <a:t>3</a:t>
            </a:fld>
            <a:endParaRPr lang="en-US"/>
          </a:p>
        </p:txBody>
      </p:sp>
    </p:spTree>
    <p:extLst>
      <p:ext uri="{BB962C8B-B14F-4D97-AF65-F5344CB8AC3E}">
        <p14:creationId xmlns:p14="http://schemas.microsoft.com/office/powerpoint/2010/main" val="1943229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01" name="Shape 10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7402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12" name="Shape 11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09817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5" name="Shape 12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96436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34" name="Shape 1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4275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Shape 1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0" name="Shape 14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41" name="Shape 141"/>
          <p:cNvSpPr txBox="1">
            <a:spLocks noGrp="1"/>
          </p:cNvSpPr>
          <p:nvPr>
            <p:ph type="sldNum" idx="12"/>
          </p:nvPr>
        </p:nvSpPr>
        <p:spPr>
          <a:xfrm>
            <a:off x="3884612" y="8685211"/>
            <a:ext cx="2971799" cy="457200"/>
          </a:xfrm>
          <a:prstGeom prst="rect">
            <a:avLst/>
          </a:prstGeom>
        </p:spPr>
        <p:txBody>
          <a:bodyPr lIns="91425" tIns="45700" rIns="91425" bIns="45700" anchor="b" anchorCtr="0">
            <a:noAutofit/>
          </a:bodyPr>
          <a:lstStyle/>
          <a:p>
            <a:pPr lvl="0" rtl="0">
              <a:spcBef>
                <a:spcPts val="0"/>
              </a:spcBef>
              <a:buClr>
                <a:srgbClr val="000000"/>
              </a:buClr>
              <a:buSzPct val="25000"/>
              <a:buFont typeface="Calibri"/>
              <a:buNone/>
            </a:pPr>
            <a:fld id="{00000000-1234-1234-1234-123412341234}" type="slidenum">
              <a:rPr lang="en-US"/>
              <a:t>8</a:t>
            </a:fld>
            <a:endParaRPr lang="en-US"/>
          </a:p>
        </p:txBody>
      </p:sp>
    </p:spTree>
    <p:extLst>
      <p:ext uri="{BB962C8B-B14F-4D97-AF65-F5344CB8AC3E}">
        <p14:creationId xmlns:p14="http://schemas.microsoft.com/office/powerpoint/2010/main" val="12464389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Shape 14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46" name="Shape 1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1160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Shape 15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3" name="Shape 15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54" name="Shape 154"/>
          <p:cNvSpPr txBox="1">
            <a:spLocks noGrp="1"/>
          </p:cNvSpPr>
          <p:nvPr>
            <p:ph type="sldNum" idx="12"/>
          </p:nvPr>
        </p:nvSpPr>
        <p:spPr>
          <a:xfrm>
            <a:off x="3884612" y="8685211"/>
            <a:ext cx="2971799" cy="457200"/>
          </a:xfrm>
          <a:prstGeom prst="rect">
            <a:avLst/>
          </a:prstGeom>
        </p:spPr>
        <p:txBody>
          <a:bodyPr lIns="91425" tIns="45700" rIns="91425" bIns="45700" anchor="b" anchorCtr="0">
            <a:noAutofit/>
          </a:bodyPr>
          <a:lstStyle/>
          <a:p>
            <a:pPr lvl="0" rtl="0">
              <a:spcBef>
                <a:spcPts val="0"/>
              </a:spcBef>
              <a:buClr>
                <a:srgbClr val="000000"/>
              </a:buClr>
              <a:buSzPct val="25000"/>
              <a:buFont typeface="Calibri"/>
              <a:buNone/>
            </a:pPr>
            <a:fld id="{00000000-1234-1234-1234-123412341234}" type="slidenum">
              <a:rPr lang="en-US"/>
              <a:t>10</a:t>
            </a:fld>
            <a:endParaRPr lang="en-US"/>
          </a:p>
        </p:txBody>
      </p:sp>
    </p:spTree>
    <p:extLst>
      <p:ext uri="{BB962C8B-B14F-4D97-AF65-F5344CB8AC3E}">
        <p14:creationId xmlns:p14="http://schemas.microsoft.com/office/powerpoint/2010/main" val="32456157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Shape 15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59" name="Shape 15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6236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Shape 16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66" name="Shape 16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248684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Shape 17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72" name="Shape 17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33552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Shape 17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80" name="Shape 1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554829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Shape 19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96" name="Shape 1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59317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Shape 21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211" name="Shape 21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588320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Shape 21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18" name="Shape 21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245786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Shape 22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227" name="Shape 2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23657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7"/>
        <p:cNvGrpSpPr/>
        <p:nvPr/>
      </p:nvGrpSpPr>
      <p:grpSpPr>
        <a:xfrm>
          <a:off x="0" y="0"/>
          <a:ext cx="0" cy="0"/>
          <a:chOff x="0" y="0"/>
          <a:chExt cx="0" cy="0"/>
        </a:xfrm>
      </p:grpSpPr>
      <p:sp>
        <p:nvSpPr>
          <p:cNvPr id="18" name="Shape 18"/>
          <p:cNvSpPr txBox="1">
            <a:spLocks noGrp="1"/>
          </p:cNvSpPr>
          <p:nvPr>
            <p:ph type="ctrTitle"/>
          </p:nvPr>
        </p:nvSpPr>
        <p:spPr>
          <a:xfrm>
            <a:off x="762000" y="3200400"/>
            <a:ext cx="7543800" cy="1524000"/>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80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19" name="Shape 19"/>
          <p:cNvSpPr txBox="1">
            <a:spLocks noGrp="1"/>
          </p:cNvSpPr>
          <p:nvPr>
            <p:ph type="subTitle" idx="1"/>
          </p:nvPr>
        </p:nvSpPr>
        <p:spPr>
          <a:xfrm>
            <a:off x="762000" y="4724400"/>
            <a:ext cx="6858000" cy="990599"/>
          </a:xfrm>
          <a:prstGeom prst="rect">
            <a:avLst/>
          </a:prstGeom>
          <a:noFill/>
          <a:ln>
            <a:noFill/>
          </a:ln>
        </p:spPr>
        <p:txBody>
          <a:bodyPr lIns="91425" tIns="91425" rIns="91425" bIns="91425" anchor="t" anchorCtr="0"/>
          <a:lstStyle>
            <a:lvl1pPr marL="0" marR="0" lvl="0" indent="0" algn="l" rtl="0">
              <a:spcBef>
                <a:spcPts val="560"/>
              </a:spcBef>
              <a:buClr>
                <a:schemeClr val="accent1"/>
              </a:buClr>
              <a:buFont typeface="Arial"/>
              <a:buNone/>
              <a:defRPr sz="2800" b="0" i="0" u="none" strike="noStrike" cap="none">
                <a:solidFill>
                  <a:schemeClr val="dk2"/>
                </a:solidFill>
                <a:latin typeface="Times New Roman"/>
                <a:ea typeface="Times New Roman"/>
                <a:cs typeface="Times New Roman"/>
                <a:sym typeface="Times New Roman"/>
              </a:defRPr>
            </a:lvl1pPr>
            <a:lvl2pPr marL="457200" marR="0" lvl="1" indent="0" algn="ctr" rtl="0">
              <a:spcBef>
                <a:spcPts val="440"/>
              </a:spcBef>
              <a:buClr>
                <a:schemeClr val="accent1"/>
              </a:buClr>
              <a:buFont typeface="Arial"/>
              <a:buNone/>
              <a:defRPr sz="2200" b="0" i="0" u="none" strike="noStrike" cap="none">
                <a:solidFill>
                  <a:srgbClr val="888888"/>
                </a:solidFill>
                <a:latin typeface="Times New Roman"/>
                <a:ea typeface="Times New Roman"/>
                <a:cs typeface="Times New Roman"/>
                <a:sym typeface="Times New Roman"/>
              </a:defRPr>
            </a:lvl2pPr>
            <a:lvl3pPr marL="914400" marR="0" lvl="2" indent="0" algn="ctr" rtl="0">
              <a:spcBef>
                <a:spcPts val="400"/>
              </a:spcBef>
              <a:buClr>
                <a:schemeClr val="accent1"/>
              </a:buClr>
              <a:buFont typeface="Arial"/>
              <a:buNone/>
              <a:defRPr sz="2000" b="0" i="0" u="none" strike="noStrike" cap="none">
                <a:solidFill>
                  <a:srgbClr val="888888"/>
                </a:solidFill>
                <a:latin typeface="Times New Roman"/>
                <a:ea typeface="Times New Roman"/>
                <a:cs typeface="Times New Roman"/>
                <a:sym typeface="Times New Roman"/>
              </a:defRPr>
            </a:lvl3pPr>
            <a:lvl4pPr marL="1371600" marR="0" lvl="3" indent="0" algn="ctr" rtl="0">
              <a:spcBef>
                <a:spcPts val="360"/>
              </a:spcBef>
              <a:buClr>
                <a:schemeClr val="accent1"/>
              </a:buClr>
              <a:buFont typeface="Arial"/>
              <a:buNone/>
              <a:defRPr sz="1800" b="0" i="0" u="none" strike="noStrike" cap="none">
                <a:solidFill>
                  <a:srgbClr val="888888"/>
                </a:solidFill>
                <a:latin typeface="Times New Roman"/>
                <a:ea typeface="Times New Roman"/>
                <a:cs typeface="Times New Roman"/>
                <a:sym typeface="Times New Roman"/>
              </a:defRPr>
            </a:lvl4pPr>
            <a:lvl5pPr marL="1828800" marR="0" lvl="4" indent="0" algn="ctr" rtl="0">
              <a:spcBef>
                <a:spcPts val="360"/>
              </a:spcBef>
              <a:buClr>
                <a:schemeClr val="accent1"/>
              </a:buClr>
              <a:buFont typeface="Arial"/>
              <a:buNone/>
              <a:defRPr sz="1800" b="0" i="0" u="none" strike="noStrike" cap="none">
                <a:solidFill>
                  <a:srgbClr val="888888"/>
                </a:solidFill>
                <a:latin typeface="Times New Roman"/>
                <a:ea typeface="Times New Roman"/>
                <a:cs typeface="Times New Roman"/>
                <a:sym typeface="Times New Roman"/>
              </a:defRPr>
            </a:lvl5pPr>
            <a:lvl6pPr marL="2286000" marR="0" lvl="5" indent="0" algn="ctr" rtl="0">
              <a:spcBef>
                <a:spcPts val="320"/>
              </a:spcBef>
              <a:buClr>
                <a:schemeClr val="accent1"/>
              </a:buClr>
              <a:buFont typeface="Arial"/>
              <a:buNone/>
              <a:defRPr sz="1600" b="0" i="0" u="none" strike="noStrike" cap="none">
                <a:solidFill>
                  <a:srgbClr val="888888"/>
                </a:solidFill>
                <a:latin typeface="Times New Roman"/>
                <a:ea typeface="Times New Roman"/>
                <a:cs typeface="Times New Roman"/>
                <a:sym typeface="Times New Roman"/>
              </a:defRPr>
            </a:lvl6pPr>
            <a:lvl7pPr marL="2743200" marR="0" lvl="6" indent="0" algn="ctr" rtl="0">
              <a:spcBef>
                <a:spcPts val="320"/>
              </a:spcBef>
              <a:buClr>
                <a:schemeClr val="accent1"/>
              </a:buClr>
              <a:buFont typeface="Arial"/>
              <a:buNone/>
              <a:defRPr sz="1600" b="0" i="0" u="none" strike="noStrike" cap="none">
                <a:solidFill>
                  <a:srgbClr val="888888"/>
                </a:solidFill>
                <a:latin typeface="Times New Roman"/>
                <a:ea typeface="Times New Roman"/>
                <a:cs typeface="Times New Roman"/>
                <a:sym typeface="Times New Roman"/>
              </a:defRPr>
            </a:lvl7pPr>
            <a:lvl8pPr marL="3200400" marR="0" lvl="7" indent="0" algn="ctr" rtl="0">
              <a:spcBef>
                <a:spcPts val="320"/>
              </a:spcBef>
              <a:buClr>
                <a:schemeClr val="accent1"/>
              </a:buClr>
              <a:buFont typeface="Arial"/>
              <a:buNone/>
              <a:defRPr sz="1600" b="0" i="0" u="none" strike="noStrike" cap="none">
                <a:solidFill>
                  <a:srgbClr val="888888"/>
                </a:solidFill>
                <a:latin typeface="Times New Roman"/>
                <a:ea typeface="Times New Roman"/>
                <a:cs typeface="Times New Roman"/>
                <a:sym typeface="Times New Roman"/>
              </a:defRPr>
            </a:lvl8pPr>
            <a:lvl9pPr marL="3657600" marR="0" lvl="8" indent="0" algn="ctr" rtl="0">
              <a:spcBef>
                <a:spcPts val="320"/>
              </a:spcBef>
              <a:buClr>
                <a:schemeClr val="accent1"/>
              </a:buClr>
              <a:buFont typeface="Arial"/>
              <a:buNone/>
              <a:defRPr sz="1600" b="0" i="0" u="none" strike="noStrike" cap="none">
                <a:solidFill>
                  <a:srgbClr val="888888"/>
                </a:solidFill>
                <a:latin typeface="Times New Roman"/>
                <a:ea typeface="Times New Roman"/>
                <a:cs typeface="Times New Roman"/>
                <a:sym typeface="Times New Roman"/>
              </a:defRPr>
            </a:lvl9pPr>
          </a:lstStyle>
          <a:p>
            <a:endParaRPr/>
          </a:p>
        </p:txBody>
      </p:sp>
      <p:sp>
        <p:nvSpPr>
          <p:cNvPr id="20" name="Shape 20"/>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21" name="Shape 21"/>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22" name="Shape 22"/>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442925" y="549321"/>
            <a:ext cx="8244000" cy="868200"/>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25" name="Shape 25"/>
          <p:cNvSpPr txBox="1">
            <a:spLocks noGrp="1"/>
          </p:cNvSpPr>
          <p:nvPr>
            <p:ph type="body" idx="1"/>
          </p:nvPr>
        </p:nvSpPr>
        <p:spPr>
          <a:xfrm>
            <a:off x="457200" y="1600200"/>
            <a:ext cx="8229600" cy="4456112"/>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chemeClr val="dk1"/>
              </a:buClr>
              <a:buSzPct val="100000"/>
              <a:buFont typeface="Verdana"/>
              <a:buChar char="•"/>
              <a:defRPr sz="3200" b="0" i="0" u="none" strike="noStrike" cap="none">
                <a:solidFill>
                  <a:schemeClr val="dk1"/>
                </a:solidFill>
                <a:latin typeface="Verdana"/>
                <a:ea typeface="Verdana"/>
                <a:cs typeface="Verdana"/>
                <a:sym typeface="Verdana"/>
              </a:defRPr>
            </a:lvl1pPr>
            <a:lvl2pPr marL="742950" marR="0" lvl="1" indent="-10795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3pPr>
            <a:lvl4pPr marL="1600200" marR="0" lvl="3"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4pPr>
            <a:lvl5pPr marL="2057400" marR="0" lvl="4"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6pPr>
            <a:lvl7pPr marL="2971800" marR="0" lvl="6"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7pPr>
            <a:lvl8pPr marL="3429000" marR="0" lvl="7"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8pPr>
            <a:lvl9pPr marL="3886200" marR="0" lvl="8"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9pPr>
          </a:lstStyle>
          <a:p>
            <a:endParaRPr/>
          </a:p>
        </p:txBody>
      </p:sp>
      <p:sp>
        <p:nvSpPr>
          <p:cNvPr id="26" name="Shape 26"/>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27" name="Shape 27"/>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28" name="Shape 28"/>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9"/>
        <p:cNvGrpSpPr/>
        <p:nvPr/>
      </p:nvGrpSpPr>
      <p:grpSpPr>
        <a:xfrm>
          <a:off x="0" y="0"/>
          <a:ext cx="0" cy="0"/>
          <a:chOff x="0" y="0"/>
          <a:chExt cx="0" cy="0"/>
        </a:xfrm>
      </p:grpSpPr>
      <p:sp>
        <p:nvSpPr>
          <p:cNvPr id="40" name="Shape 40"/>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41" name="Shape 41"/>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42" name="Shape 42"/>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762000" y="4572000"/>
            <a:ext cx="6781800"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45" name="Shape 45"/>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46" name="Shape 46"/>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47" name="Shape 47"/>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48"/>
        <p:cNvGrpSpPr/>
        <p:nvPr/>
      </p:nvGrpSpPr>
      <p:grpSpPr>
        <a:xfrm>
          <a:off x="0" y="0"/>
          <a:ext cx="0" cy="0"/>
          <a:chOff x="0" y="0"/>
          <a:chExt cx="0" cy="0"/>
        </a:xfrm>
      </p:grpSpPr>
      <p:sp>
        <p:nvSpPr>
          <p:cNvPr id="49" name="Shape 49"/>
          <p:cNvSpPr txBox="1">
            <a:spLocks noGrp="1"/>
          </p:cNvSpPr>
          <p:nvPr>
            <p:ph type="title"/>
          </p:nvPr>
        </p:nvSpPr>
        <p:spPr>
          <a:xfrm>
            <a:off x="762000" y="4572000"/>
            <a:ext cx="6781800"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50" name="Shape 50"/>
          <p:cNvSpPr txBox="1">
            <a:spLocks noGrp="1"/>
          </p:cNvSpPr>
          <p:nvPr>
            <p:ph type="body" idx="1"/>
          </p:nvPr>
        </p:nvSpPr>
        <p:spPr>
          <a:xfrm>
            <a:off x="762000" y="685800"/>
            <a:ext cx="7543800" cy="3886200"/>
          </a:xfrm>
          <a:prstGeom prst="rect">
            <a:avLst/>
          </a:prstGeom>
          <a:noFill/>
          <a:ln>
            <a:noFill/>
          </a:ln>
        </p:spPr>
        <p:txBody>
          <a:bodyPr lIns="91425" tIns="91425" rIns="91425" bIns="91425" anchor="ctr" anchorCtr="0"/>
          <a:lstStyle>
            <a:lvl1pPr marL="274320" marR="0" lvl="0" indent="-121920"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1pPr>
            <a:lvl2pPr marL="594360" marR="0" lvl="1" indent="-137159" algn="l" rtl="0">
              <a:spcBef>
                <a:spcPts val="440"/>
              </a:spcBef>
              <a:buClr>
                <a:schemeClr val="accent1"/>
              </a:buClr>
              <a:buSzPct val="100000"/>
              <a:buFont typeface="Arial"/>
              <a:buChar char="•"/>
              <a:defRPr sz="22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3462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6pPr>
            <a:lvl7pPr marL="1901951" marR="0" lvl="6" indent="-136651"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7pPr>
            <a:lvl8pPr marL="2194560" marR="0" lvl="7" indent="-13716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8pPr>
            <a:lvl9pPr marL="2468880" marR="0" lvl="8" indent="-132079"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51" name="Shape 51"/>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52" name="Shape 52"/>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53" name="Shape 53"/>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54"/>
        <p:cNvGrpSpPr/>
        <p:nvPr/>
      </p:nvGrpSpPr>
      <p:grpSpPr>
        <a:xfrm>
          <a:off x="0" y="0"/>
          <a:ext cx="0" cy="0"/>
          <a:chOff x="0" y="0"/>
          <a:chExt cx="0" cy="0"/>
        </a:xfrm>
      </p:grpSpPr>
      <p:sp>
        <p:nvSpPr>
          <p:cNvPr id="55" name="Shape 55"/>
          <p:cNvSpPr txBox="1">
            <a:spLocks noGrp="1"/>
          </p:cNvSpPr>
          <p:nvPr>
            <p:ph type="title"/>
          </p:nvPr>
        </p:nvSpPr>
        <p:spPr>
          <a:xfrm rot="5400000">
            <a:off x="-1028699" y="2476500"/>
            <a:ext cx="5410199" cy="1828800"/>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56" name="Shape 56"/>
          <p:cNvSpPr txBox="1">
            <a:spLocks noGrp="1"/>
          </p:cNvSpPr>
          <p:nvPr>
            <p:ph type="body" idx="1"/>
          </p:nvPr>
        </p:nvSpPr>
        <p:spPr>
          <a:xfrm rot="5400000">
            <a:off x="3009900" y="266700"/>
            <a:ext cx="4876799" cy="5714999"/>
          </a:xfrm>
          <a:prstGeom prst="rect">
            <a:avLst/>
          </a:prstGeom>
          <a:noFill/>
          <a:ln>
            <a:noFill/>
          </a:ln>
        </p:spPr>
        <p:txBody>
          <a:bodyPr lIns="91425" tIns="91425" rIns="91425" bIns="91425" anchor="t" anchorCtr="0"/>
          <a:lstStyle>
            <a:lvl1pPr marL="274320" marR="0" lvl="0" indent="-121920"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1pPr>
            <a:lvl2pPr marL="594360" marR="0" lvl="1" indent="-137159" algn="l" rtl="0">
              <a:spcBef>
                <a:spcPts val="440"/>
              </a:spcBef>
              <a:buClr>
                <a:schemeClr val="accent1"/>
              </a:buClr>
              <a:buSzPct val="100000"/>
              <a:buFont typeface="Arial"/>
              <a:buChar char="•"/>
              <a:defRPr sz="22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3462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6pPr>
            <a:lvl7pPr marL="1901951" marR="0" lvl="6" indent="-136651"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7pPr>
            <a:lvl8pPr marL="2194560" marR="0" lvl="7" indent="-13716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8pPr>
            <a:lvl9pPr marL="2468880" marR="0" lvl="8" indent="-132079"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57" name="Shape 57"/>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58" name="Shape 58"/>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59" name="Shape 59"/>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762000" y="4572000"/>
            <a:ext cx="6781800"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62" name="Shape 62"/>
          <p:cNvSpPr txBox="1">
            <a:spLocks noGrp="1"/>
          </p:cNvSpPr>
          <p:nvPr>
            <p:ph type="body" idx="1"/>
          </p:nvPr>
        </p:nvSpPr>
        <p:spPr>
          <a:xfrm rot="5400000">
            <a:off x="2590799" y="-990600"/>
            <a:ext cx="3886200" cy="7239000"/>
          </a:xfrm>
          <a:prstGeom prst="rect">
            <a:avLst/>
          </a:prstGeom>
          <a:noFill/>
          <a:ln>
            <a:noFill/>
          </a:ln>
        </p:spPr>
        <p:txBody>
          <a:bodyPr lIns="91425" tIns="91425" rIns="91425" bIns="91425" anchor="t" anchorCtr="0"/>
          <a:lstStyle>
            <a:lvl1pPr marL="274320" marR="0" lvl="0" indent="-121920"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1pPr>
            <a:lvl2pPr marL="594360" marR="0" lvl="1" indent="-137159" algn="l" rtl="0">
              <a:spcBef>
                <a:spcPts val="440"/>
              </a:spcBef>
              <a:buClr>
                <a:schemeClr val="accent1"/>
              </a:buClr>
              <a:buSzPct val="100000"/>
              <a:buFont typeface="Arial"/>
              <a:buChar char="•"/>
              <a:defRPr sz="22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3462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6pPr>
            <a:lvl7pPr marL="1901951" marR="0" lvl="6" indent="-136651"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7pPr>
            <a:lvl8pPr marL="2194560" marR="0" lvl="7" indent="-13716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8pPr>
            <a:lvl9pPr marL="2468880" marR="0" lvl="8" indent="-132079"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63" name="Shape 63"/>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64" name="Shape 64"/>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65" name="Shape 65"/>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758952" y="4572000"/>
            <a:ext cx="6784847"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68" name="Shape 68"/>
          <p:cNvSpPr>
            <a:spLocks noGrp="1"/>
          </p:cNvSpPr>
          <p:nvPr>
            <p:ph type="pic" idx="2"/>
          </p:nvPr>
        </p:nvSpPr>
        <p:spPr>
          <a:xfrm>
            <a:off x="777239" y="457200"/>
            <a:ext cx="7543800" cy="28956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lstStyle>
            <a:lvl1pPr marL="0" marR="0" lvl="0" indent="0" algn="l" rtl="0">
              <a:spcBef>
                <a:spcPts val="640"/>
              </a:spcBef>
              <a:buClr>
                <a:schemeClr val="accent1"/>
              </a:buClr>
              <a:buFont typeface="Arial"/>
              <a:buNone/>
              <a:defRPr sz="3200" b="0" i="0" u="none" strike="noStrike" cap="none">
                <a:solidFill>
                  <a:schemeClr val="dk2"/>
                </a:solidFill>
                <a:latin typeface="Times New Roman"/>
                <a:ea typeface="Times New Roman"/>
                <a:cs typeface="Times New Roman"/>
                <a:sym typeface="Times New Roman"/>
              </a:defRPr>
            </a:lvl1pPr>
            <a:lvl2pPr marL="457200" marR="0" lvl="1" indent="0" algn="l" rtl="0">
              <a:spcBef>
                <a:spcPts val="560"/>
              </a:spcBef>
              <a:buClr>
                <a:schemeClr val="accent1"/>
              </a:buClr>
              <a:buFont typeface="Arial"/>
              <a:buNone/>
              <a:defRPr sz="2800" b="0" i="0" u="none" strike="noStrike" cap="none">
                <a:solidFill>
                  <a:schemeClr val="dk2"/>
                </a:solidFill>
                <a:latin typeface="Times New Roman"/>
                <a:ea typeface="Times New Roman"/>
                <a:cs typeface="Times New Roman"/>
                <a:sym typeface="Times New Roman"/>
              </a:defRPr>
            </a:lvl2pPr>
            <a:lvl3pPr marL="914400" marR="0" lvl="2" indent="0" algn="l" rtl="0">
              <a:spcBef>
                <a:spcPts val="480"/>
              </a:spcBef>
              <a:buClr>
                <a:schemeClr val="accent1"/>
              </a:buClr>
              <a:buFont typeface="Arial"/>
              <a:buNone/>
              <a:defRPr sz="2400" b="0" i="0" u="none" strike="noStrike" cap="none">
                <a:solidFill>
                  <a:schemeClr val="dk2"/>
                </a:solidFill>
                <a:latin typeface="Times New Roman"/>
                <a:ea typeface="Times New Roman"/>
                <a:cs typeface="Times New Roman"/>
                <a:sym typeface="Times New Roman"/>
              </a:defRPr>
            </a:lvl3pPr>
            <a:lvl4pPr marL="1371600" marR="0" lvl="3" indent="0" algn="l" rtl="0">
              <a:spcBef>
                <a:spcPts val="400"/>
              </a:spcBef>
              <a:buClr>
                <a:schemeClr val="accent1"/>
              </a:buClr>
              <a:buFont typeface="Arial"/>
              <a:buNone/>
              <a:defRPr sz="2000" b="0" i="0" u="none" strike="noStrike" cap="none">
                <a:solidFill>
                  <a:schemeClr val="dk2"/>
                </a:solidFill>
                <a:latin typeface="Times New Roman"/>
                <a:ea typeface="Times New Roman"/>
                <a:cs typeface="Times New Roman"/>
                <a:sym typeface="Times New Roman"/>
              </a:defRPr>
            </a:lvl4pPr>
            <a:lvl5pPr marL="1828800" marR="0" lvl="4" indent="0" algn="l" rtl="0">
              <a:spcBef>
                <a:spcPts val="400"/>
              </a:spcBef>
              <a:buClr>
                <a:schemeClr val="accent1"/>
              </a:buClr>
              <a:buFont typeface="Arial"/>
              <a:buNone/>
              <a:defRPr sz="2000" b="0" i="0" u="none" strike="noStrike" cap="none">
                <a:solidFill>
                  <a:schemeClr val="dk2"/>
                </a:solidFill>
                <a:latin typeface="Times New Roman"/>
                <a:ea typeface="Times New Roman"/>
                <a:cs typeface="Times New Roman"/>
                <a:sym typeface="Times New Roman"/>
              </a:defRPr>
            </a:lvl5pPr>
            <a:lvl6pPr marL="2286000" marR="0" lvl="5" indent="0" algn="l" rtl="0">
              <a:spcBef>
                <a:spcPts val="400"/>
              </a:spcBef>
              <a:buClr>
                <a:schemeClr val="accent1"/>
              </a:buClr>
              <a:buFont typeface="Arial"/>
              <a:buNone/>
              <a:defRPr sz="2000" b="0" i="0" u="none" strike="noStrike" cap="none">
                <a:solidFill>
                  <a:schemeClr val="dk2"/>
                </a:solidFill>
                <a:latin typeface="Times New Roman"/>
                <a:ea typeface="Times New Roman"/>
                <a:cs typeface="Times New Roman"/>
                <a:sym typeface="Times New Roman"/>
              </a:defRPr>
            </a:lvl6pPr>
            <a:lvl7pPr marL="2743200" marR="0" lvl="6" indent="0" algn="l" rtl="0">
              <a:spcBef>
                <a:spcPts val="400"/>
              </a:spcBef>
              <a:buClr>
                <a:schemeClr val="accent1"/>
              </a:buClr>
              <a:buFont typeface="Arial"/>
              <a:buNone/>
              <a:defRPr sz="2000" b="0" i="0" u="none" strike="noStrike" cap="none">
                <a:solidFill>
                  <a:schemeClr val="dk2"/>
                </a:solidFill>
                <a:latin typeface="Times New Roman"/>
                <a:ea typeface="Times New Roman"/>
                <a:cs typeface="Times New Roman"/>
                <a:sym typeface="Times New Roman"/>
              </a:defRPr>
            </a:lvl7pPr>
            <a:lvl8pPr marL="3200400" marR="0" lvl="7" indent="0" algn="l" rtl="0">
              <a:spcBef>
                <a:spcPts val="400"/>
              </a:spcBef>
              <a:buClr>
                <a:schemeClr val="accent1"/>
              </a:buClr>
              <a:buFont typeface="Arial"/>
              <a:buNone/>
              <a:defRPr sz="2000" b="0" i="0" u="none" strike="noStrike" cap="none">
                <a:solidFill>
                  <a:schemeClr val="dk2"/>
                </a:solidFill>
                <a:latin typeface="Times New Roman"/>
                <a:ea typeface="Times New Roman"/>
                <a:cs typeface="Times New Roman"/>
                <a:sym typeface="Times New Roman"/>
              </a:defRPr>
            </a:lvl8pPr>
            <a:lvl9pPr marL="3657600" marR="0" lvl="8" indent="0" algn="l" rtl="0">
              <a:spcBef>
                <a:spcPts val="400"/>
              </a:spcBef>
              <a:buClr>
                <a:schemeClr val="accent1"/>
              </a:buClr>
              <a:buFont typeface="Arial"/>
              <a:buNone/>
              <a:defRPr sz="2000" b="0" i="0" u="none" strike="noStrike" cap="none">
                <a:solidFill>
                  <a:schemeClr val="dk2"/>
                </a:solidFill>
                <a:latin typeface="Times New Roman"/>
                <a:ea typeface="Times New Roman"/>
                <a:cs typeface="Times New Roman"/>
                <a:sym typeface="Times New Roman"/>
              </a:defRPr>
            </a:lvl9pPr>
          </a:lstStyle>
          <a:p>
            <a:endParaRPr/>
          </a:p>
        </p:txBody>
      </p:sp>
      <p:sp>
        <p:nvSpPr>
          <p:cNvPr id="69" name="Shape 69"/>
          <p:cNvSpPr txBox="1">
            <a:spLocks noGrp="1"/>
          </p:cNvSpPr>
          <p:nvPr>
            <p:ph type="body" idx="1"/>
          </p:nvPr>
        </p:nvSpPr>
        <p:spPr>
          <a:xfrm>
            <a:off x="850391" y="3505200"/>
            <a:ext cx="7391399" cy="804861"/>
          </a:xfrm>
          <a:prstGeom prst="rect">
            <a:avLst/>
          </a:prstGeom>
          <a:noFill/>
          <a:ln>
            <a:noFill/>
          </a:ln>
        </p:spPr>
        <p:txBody>
          <a:bodyPr lIns="91425" tIns="91425" rIns="91425" bIns="91425" anchor="t" anchorCtr="0"/>
          <a:lstStyle>
            <a:lvl1pPr marL="0" marR="0" lvl="0" indent="0" algn="l" rtl="0">
              <a:spcBef>
                <a:spcPts val="360"/>
              </a:spcBef>
              <a:buClr>
                <a:schemeClr val="accent1"/>
              </a:buClr>
              <a:buFont typeface="Arial"/>
              <a:buNone/>
              <a:defRPr sz="1800" b="0" i="0" u="none" strike="noStrike" cap="none">
                <a:solidFill>
                  <a:schemeClr val="dk2"/>
                </a:solidFill>
                <a:latin typeface="Times New Roman"/>
                <a:ea typeface="Times New Roman"/>
                <a:cs typeface="Times New Roman"/>
                <a:sym typeface="Times New Roman"/>
              </a:defRPr>
            </a:lvl1pPr>
            <a:lvl2pPr marL="457200" marR="0" lvl="1" indent="0" algn="l" rtl="0">
              <a:spcBef>
                <a:spcPts val="240"/>
              </a:spcBef>
              <a:buClr>
                <a:schemeClr val="accent1"/>
              </a:buClr>
              <a:buFont typeface="Arial"/>
              <a:buNone/>
              <a:defRPr sz="1200" b="0" i="0" u="none" strike="noStrike" cap="none">
                <a:solidFill>
                  <a:schemeClr val="dk2"/>
                </a:solidFill>
                <a:latin typeface="Times New Roman"/>
                <a:ea typeface="Times New Roman"/>
                <a:cs typeface="Times New Roman"/>
                <a:sym typeface="Times New Roman"/>
              </a:defRPr>
            </a:lvl2pPr>
            <a:lvl3pPr marL="914400" marR="0" lvl="2" indent="0" algn="l" rtl="0">
              <a:spcBef>
                <a:spcPts val="200"/>
              </a:spcBef>
              <a:buClr>
                <a:schemeClr val="accent1"/>
              </a:buClr>
              <a:buFont typeface="Arial"/>
              <a:buNone/>
              <a:defRPr sz="1000" b="0" i="0" u="none" strike="noStrike" cap="none">
                <a:solidFill>
                  <a:schemeClr val="dk2"/>
                </a:solidFill>
                <a:latin typeface="Times New Roman"/>
                <a:ea typeface="Times New Roman"/>
                <a:cs typeface="Times New Roman"/>
                <a:sym typeface="Times New Roman"/>
              </a:defRPr>
            </a:lvl3pPr>
            <a:lvl4pPr marL="1371600" marR="0" lvl="3" indent="0" algn="l" rtl="0">
              <a:spcBef>
                <a:spcPts val="180"/>
              </a:spcBef>
              <a:buClr>
                <a:schemeClr val="accent1"/>
              </a:buClr>
              <a:buFont typeface="Arial"/>
              <a:buNone/>
              <a:defRPr sz="900" b="0" i="0" u="none" strike="noStrike" cap="none">
                <a:solidFill>
                  <a:schemeClr val="dk2"/>
                </a:solidFill>
                <a:latin typeface="Times New Roman"/>
                <a:ea typeface="Times New Roman"/>
                <a:cs typeface="Times New Roman"/>
                <a:sym typeface="Times New Roman"/>
              </a:defRPr>
            </a:lvl4pPr>
            <a:lvl5pPr marL="1828800" marR="0" lvl="4" indent="0" algn="l" rtl="0">
              <a:spcBef>
                <a:spcPts val="180"/>
              </a:spcBef>
              <a:buClr>
                <a:schemeClr val="accent1"/>
              </a:buClr>
              <a:buFont typeface="Arial"/>
              <a:buNone/>
              <a:defRPr sz="900" b="0" i="0" u="none" strike="noStrike" cap="none">
                <a:solidFill>
                  <a:schemeClr val="dk2"/>
                </a:solidFill>
                <a:latin typeface="Times New Roman"/>
                <a:ea typeface="Times New Roman"/>
                <a:cs typeface="Times New Roman"/>
                <a:sym typeface="Times New Roman"/>
              </a:defRPr>
            </a:lvl5pPr>
            <a:lvl6pPr marL="2286000" marR="0" lvl="5" indent="0" algn="l" rtl="0">
              <a:spcBef>
                <a:spcPts val="180"/>
              </a:spcBef>
              <a:buClr>
                <a:schemeClr val="accent1"/>
              </a:buClr>
              <a:buFont typeface="Arial"/>
              <a:buNone/>
              <a:defRPr sz="900" b="0" i="0" u="none" strike="noStrike" cap="none">
                <a:solidFill>
                  <a:schemeClr val="dk2"/>
                </a:solidFill>
                <a:latin typeface="Times New Roman"/>
                <a:ea typeface="Times New Roman"/>
                <a:cs typeface="Times New Roman"/>
                <a:sym typeface="Times New Roman"/>
              </a:defRPr>
            </a:lvl6pPr>
            <a:lvl7pPr marL="2743200" marR="0" lvl="6" indent="0" algn="l" rtl="0">
              <a:spcBef>
                <a:spcPts val="180"/>
              </a:spcBef>
              <a:buClr>
                <a:schemeClr val="accent1"/>
              </a:buClr>
              <a:buFont typeface="Arial"/>
              <a:buNone/>
              <a:defRPr sz="900" b="0" i="0" u="none" strike="noStrike" cap="none">
                <a:solidFill>
                  <a:schemeClr val="dk2"/>
                </a:solidFill>
                <a:latin typeface="Times New Roman"/>
                <a:ea typeface="Times New Roman"/>
                <a:cs typeface="Times New Roman"/>
                <a:sym typeface="Times New Roman"/>
              </a:defRPr>
            </a:lvl7pPr>
            <a:lvl8pPr marL="3200400" marR="0" lvl="7" indent="0" algn="l" rtl="0">
              <a:spcBef>
                <a:spcPts val="180"/>
              </a:spcBef>
              <a:buClr>
                <a:schemeClr val="accent1"/>
              </a:buClr>
              <a:buFont typeface="Arial"/>
              <a:buNone/>
              <a:defRPr sz="900" b="0" i="0" u="none" strike="noStrike" cap="none">
                <a:solidFill>
                  <a:schemeClr val="dk2"/>
                </a:solidFill>
                <a:latin typeface="Times New Roman"/>
                <a:ea typeface="Times New Roman"/>
                <a:cs typeface="Times New Roman"/>
                <a:sym typeface="Times New Roman"/>
              </a:defRPr>
            </a:lvl8pPr>
            <a:lvl9pPr marL="3657600" marR="0" lvl="8" indent="0" algn="l" rtl="0">
              <a:spcBef>
                <a:spcPts val="180"/>
              </a:spcBef>
              <a:buClr>
                <a:schemeClr val="accent1"/>
              </a:buClr>
              <a:buFont typeface="Arial"/>
              <a:buNone/>
              <a:defRPr sz="900" b="0" i="0" u="none" strike="noStrike" cap="none">
                <a:solidFill>
                  <a:schemeClr val="dk2"/>
                </a:solidFill>
                <a:latin typeface="Times New Roman"/>
                <a:ea typeface="Times New Roman"/>
                <a:cs typeface="Times New Roman"/>
                <a:sym typeface="Times New Roman"/>
              </a:defRPr>
            </a:lvl9pPr>
          </a:lstStyle>
          <a:p>
            <a:endParaRPr/>
          </a:p>
        </p:txBody>
      </p:sp>
      <p:sp>
        <p:nvSpPr>
          <p:cNvPr id="70" name="Shape 70"/>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71" name="Shape 71"/>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72" name="Shape 72"/>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73"/>
        <p:cNvGrpSpPr/>
        <p:nvPr/>
      </p:nvGrpSpPr>
      <p:grpSpPr>
        <a:xfrm>
          <a:off x="0" y="0"/>
          <a:ext cx="0" cy="0"/>
          <a:chOff x="0" y="0"/>
          <a:chExt cx="0" cy="0"/>
        </a:xfrm>
      </p:grpSpPr>
      <p:sp>
        <p:nvSpPr>
          <p:cNvPr id="74" name="Shape 74"/>
          <p:cNvSpPr txBox="1">
            <a:spLocks noGrp="1"/>
          </p:cNvSpPr>
          <p:nvPr>
            <p:ph type="title"/>
          </p:nvPr>
        </p:nvSpPr>
        <p:spPr>
          <a:xfrm>
            <a:off x="762000" y="4572000"/>
            <a:ext cx="6781800"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75" name="Shape 75"/>
          <p:cNvSpPr txBox="1">
            <a:spLocks noGrp="1"/>
          </p:cNvSpPr>
          <p:nvPr>
            <p:ph type="body" idx="1"/>
          </p:nvPr>
        </p:nvSpPr>
        <p:spPr>
          <a:xfrm>
            <a:off x="762000" y="609600"/>
            <a:ext cx="3657600" cy="3767328"/>
          </a:xfrm>
          <a:prstGeom prst="rect">
            <a:avLst/>
          </a:prstGeom>
          <a:noFill/>
          <a:ln>
            <a:noFill/>
          </a:ln>
        </p:spPr>
        <p:txBody>
          <a:bodyPr lIns="91425" tIns="91425" rIns="91425" bIns="91425" anchor="ctr" anchorCtr="0"/>
          <a:lstStyle>
            <a:lvl1pPr marL="274320" marR="0" lvl="0" indent="-96520" algn="l" rtl="0">
              <a:spcBef>
                <a:spcPts val="560"/>
              </a:spcBef>
              <a:buClr>
                <a:schemeClr val="accent1"/>
              </a:buClr>
              <a:buSzPct val="100000"/>
              <a:buFont typeface="Arial"/>
              <a:buChar char="•"/>
              <a:defRPr sz="2800" b="0" i="0" u="none" strike="noStrike" cap="none">
                <a:solidFill>
                  <a:schemeClr val="dk2"/>
                </a:solidFill>
                <a:latin typeface="Times New Roman"/>
                <a:ea typeface="Times New Roman"/>
                <a:cs typeface="Times New Roman"/>
                <a:sym typeface="Times New Roman"/>
              </a:defRPr>
            </a:lvl1pPr>
            <a:lvl2pPr marL="594360" marR="0" lvl="1" indent="-124459"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2192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6pPr>
            <a:lvl7pPr marL="1901951" marR="0" lvl="6" indent="-123951"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7pPr>
            <a:lvl8pPr marL="2194560" marR="0" lvl="7" indent="-12446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8pPr>
            <a:lvl9pPr marL="2468880" marR="0" lvl="8" indent="-119379"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9pPr>
          </a:lstStyle>
          <a:p>
            <a:endParaRPr/>
          </a:p>
        </p:txBody>
      </p:sp>
      <p:sp>
        <p:nvSpPr>
          <p:cNvPr id="76" name="Shape 76"/>
          <p:cNvSpPr txBox="1">
            <a:spLocks noGrp="1"/>
          </p:cNvSpPr>
          <p:nvPr>
            <p:ph type="body" idx="2"/>
          </p:nvPr>
        </p:nvSpPr>
        <p:spPr>
          <a:xfrm>
            <a:off x="4648200" y="609600"/>
            <a:ext cx="3657600" cy="3767328"/>
          </a:xfrm>
          <a:prstGeom prst="rect">
            <a:avLst/>
          </a:prstGeom>
          <a:noFill/>
          <a:ln>
            <a:noFill/>
          </a:ln>
        </p:spPr>
        <p:txBody>
          <a:bodyPr lIns="91425" tIns="91425" rIns="91425" bIns="91425" anchor="ctr" anchorCtr="0"/>
          <a:lstStyle>
            <a:lvl1pPr marL="274320" marR="0" lvl="0" indent="-96520" algn="l" rtl="0">
              <a:spcBef>
                <a:spcPts val="560"/>
              </a:spcBef>
              <a:buClr>
                <a:schemeClr val="accent1"/>
              </a:buClr>
              <a:buSzPct val="100000"/>
              <a:buFont typeface="Arial"/>
              <a:buChar char="•"/>
              <a:defRPr sz="2800" b="0" i="0" u="none" strike="noStrike" cap="none">
                <a:solidFill>
                  <a:schemeClr val="dk2"/>
                </a:solidFill>
                <a:latin typeface="Times New Roman"/>
                <a:ea typeface="Times New Roman"/>
                <a:cs typeface="Times New Roman"/>
                <a:sym typeface="Times New Roman"/>
              </a:defRPr>
            </a:lvl1pPr>
            <a:lvl2pPr marL="594360" marR="0" lvl="1" indent="-124459"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2192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6pPr>
            <a:lvl7pPr marL="1901951" marR="0" lvl="6" indent="-123951"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7pPr>
            <a:lvl8pPr marL="2194560" marR="0" lvl="7" indent="-12446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8pPr>
            <a:lvl9pPr marL="2468880" marR="0" lvl="8" indent="-119379"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9pPr>
          </a:lstStyle>
          <a:p>
            <a:endParaRPr/>
          </a:p>
        </p:txBody>
      </p:sp>
      <p:sp>
        <p:nvSpPr>
          <p:cNvPr id="77" name="Shape 77"/>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78" name="Shape 78"/>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79" name="Shape 79"/>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4">
            <a:alphaModFix/>
          </a:blip>
          <a:stretch>
            <a:fillRect/>
          </a:stretch>
        </a:blipFill>
        <a:effectLst/>
      </p:bgPr>
    </p:bg>
    <p:spTree>
      <p:nvGrpSpPr>
        <p:cNvPr id="1" name="Shape 9"/>
        <p:cNvGrpSpPr/>
        <p:nvPr/>
      </p:nvGrpSpPr>
      <p:grpSpPr>
        <a:xfrm>
          <a:off x="0" y="0"/>
          <a:ext cx="0" cy="0"/>
          <a:chOff x="0" y="0"/>
          <a:chExt cx="0" cy="0"/>
        </a:xfrm>
      </p:grpSpPr>
      <p:sp>
        <p:nvSpPr>
          <p:cNvPr id="10" name="Shape 10"/>
          <p:cNvSpPr txBox="1"/>
          <p:nvPr/>
        </p:nvSpPr>
        <p:spPr>
          <a:xfrm>
            <a:off x="406275" y="0"/>
            <a:ext cx="8385300" cy="3048000"/>
          </a:xfrm>
          <a:prstGeom prst="rect">
            <a:avLst/>
          </a:prstGeom>
          <a:solidFill>
            <a:schemeClr val="accen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Times New Roman"/>
              <a:ea typeface="Times New Roman"/>
              <a:cs typeface="Times New Roman"/>
              <a:sym typeface="Times New Roman"/>
            </a:endParaRPr>
          </a:p>
        </p:txBody>
      </p:sp>
      <p:sp>
        <p:nvSpPr>
          <p:cNvPr id="11" name="Shape 11"/>
          <p:cNvSpPr txBox="1"/>
          <p:nvPr/>
        </p:nvSpPr>
        <p:spPr>
          <a:xfrm>
            <a:off x="777875" y="6172200"/>
            <a:ext cx="7543800" cy="26987"/>
          </a:xfrm>
          <a:prstGeom prst="rect">
            <a:avLst/>
          </a:prstGeom>
          <a:solidFill>
            <a:schemeClr val="accen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Times New Roman"/>
              <a:ea typeface="Times New Roman"/>
              <a:cs typeface="Times New Roman"/>
              <a:sym typeface="Times New Roman"/>
            </a:endParaRPr>
          </a:p>
        </p:txBody>
      </p:sp>
      <p:sp>
        <p:nvSpPr>
          <p:cNvPr id="12" name="Shape 12"/>
          <p:cNvSpPr txBox="1">
            <a:spLocks noGrp="1"/>
          </p:cNvSpPr>
          <p:nvPr>
            <p:ph type="title"/>
          </p:nvPr>
        </p:nvSpPr>
        <p:spPr>
          <a:xfrm>
            <a:off x="762000" y="4572000"/>
            <a:ext cx="6781800"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13" name="Shape 13"/>
          <p:cNvSpPr txBox="1">
            <a:spLocks noGrp="1"/>
          </p:cNvSpPr>
          <p:nvPr>
            <p:ph type="body" idx="1"/>
          </p:nvPr>
        </p:nvSpPr>
        <p:spPr>
          <a:xfrm>
            <a:off x="762000" y="685800"/>
            <a:ext cx="7543800" cy="3886200"/>
          </a:xfrm>
          <a:prstGeom prst="rect">
            <a:avLst/>
          </a:prstGeom>
          <a:noFill/>
          <a:ln>
            <a:noFill/>
          </a:ln>
        </p:spPr>
        <p:txBody>
          <a:bodyPr lIns="91425" tIns="91425" rIns="91425" bIns="91425" anchor="ctr" anchorCtr="0"/>
          <a:lstStyle>
            <a:lvl1pPr marL="274320" marR="0" lvl="0" indent="-121920"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1pPr>
            <a:lvl2pPr marL="594360" marR="0" lvl="1" indent="-137159" algn="l" rtl="0">
              <a:spcBef>
                <a:spcPts val="440"/>
              </a:spcBef>
              <a:buClr>
                <a:schemeClr val="accent1"/>
              </a:buClr>
              <a:buSzPct val="100000"/>
              <a:buFont typeface="Arial"/>
              <a:buChar char="•"/>
              <a:defRPr sz="22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3462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6pPr>
            <a:lvl7pPr marL="1901951" marR="0" lvl="6" indent="-136651"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7pPr>
            <a:lvl8pPr marL="2194560" marR="0" lvl="7" indent="-13716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8pPr>
            <a:lvl9pPr marL="2468880" marR="0" lvl="8" indent="-132079"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14" name="Shape 14"/>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15" name="Shape 15"/>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16" name="Shape 16"/>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9">
            <a:alphaModFix/>
          </a:blip>
          <a:stretch>
            <a:fillRect/>
          </a:stretch>
        </a:blipFill>
        <a:effectLst/>
      </p:bgPr>
    </p:bg>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762000" y="4572000"/>
            <a:ext cx="6781800" cy="1600199"/>
          </a:xfrm>
          <a:prstGeom prst="rect">
            <a:avLst/>
          </a:prstGeom>
          <a:noFill/>
          <a:ln>
            <a:noFill/>
          </a:ln>
        </p:spPr>
        <p:txBody>
          <a:bodyPr lIns="91425" tIns="91425" rIns="91425" bIns="91425" anchor="b" anchorCtr="0"/>
          <a:lstStyle>
            <a:lvl1pPr marL="0" marR="0" lvl="0" indent="0" algn="l" rtl="0">
              <a:spcBef>
                <a:spcPts val="0"/>
              </a:spcBef>
              <a:buClr>
                <a:srgbClr val="262626"/>
              </a:buClr>
              <a:buFont typeface="Impact"/>
              <a:buNone/>
              <a:defRPr sz="5400" b="0" i="0" u="none" strike="noStrike" cap="none">
                <a:solidFill>
                  <a:srgbClr val="262626"/>
                </a:solidFill>
                <a:latin typeface="Impact"/>
                <a:ea typeface="Impact"/>
                <a:cs typeface="Impact"/>
                <a:sym typeface="Impact"/>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31" name="Shape 31"/>
          <p:cNvSpPr txBox="1">
            <a:spLocks noGrp="1"/>
          </p:cNvSpPr>
          <p:nvPr>
            <p:ph type="body" idx="1"/>
          </p:nvPr>
        </p:nvSpPr>
        <p:spPr>
          <a:xfrm>
            <a:off x="762000" y="685800"/>
            <a:ext cx="7543800" cy="3886200"/>
          </a:xfrm>
          <a:prstGeom prst="rect">
            <a:avLst/>
          </a:prstGeom>
          <a:noFill/>
          <a:ln>
            <a:noFill/>
          </a:ln>
        </p:spPr>
        <p:txBody>
          <a:bodyPr lIns="91425" tIns="91425" rIns="91425" bIns="91425" anchor="ctr" anchorCtr="0"/>
          <a:lstStyle>
            <a:lvl1pPr marL="274320" marR="0" lvl="0" indent="-121920" algn="l" rtl="0">
              <a:spcBef>
                <a:spcPts val="480"/>
              </a:spcBef>
              <a:buClr>
                <a:schemeClr val="accent1"/>
              </a:buClr>
              <a:buSzPct val="100000"/>
              <a:buFont typeface="Arial"/>
              <a:buChar char="•"/>
              <a:defRPr sz="2400" b="0" i="0" u="none" strike="noStrike" cap="none">
                <a:solidFill>
                  <a:schemeClr val="dk2"/>
                </a:solidFill>
                <a:latin typeface="Times New Roman"/>
                <a:ea typeface="Times New Roman"/>
                <a:cs typeface="Times New Roman"/>
                <a:sym typeface="Times New Roman"/>
              </a:defRPr>
            </a:lvl1pPr>
            <a:lvl2pPr marL="594360" marR="0" lvl="1" indent="-137159" algn="l" rtl="0">
              <a:spcBef>
                <a:spcPts val="440"/>
              </a:spcBef>
              <a:buClr>
                <a:schemeClr val="accent1"/>
              </a:buClr>
              <a:buSzPct val="100000"/>
              <a:buFont typeface="Arial"/>
              <a:buChar char="•"/>
              <a:defRPr sz="2200" b="0" i="0" u="none" strike="noStrike" cap="none">
                <a:solidFill>
                  <a:schemeClr val="dk2"/>
                </a:solidFill>
                <a:latin typeface="Times New Roman"/>
                <a:ea typeface="Times New Roman"/>
                <a:cs typeface="Times New Roman"/>
                <a:sym typeface="Times New Roman"/>
              </a:defRPr>
            </a:lvl2pPr>
            <a:lvl3pPr marL="868680" marR="0" lvl="2" indent="-106680" algn="l" rtl="0">
              <a:spcBef>
                <a:spcPts val="400"/>
              </a:spcBef>
              <a:buClr>
                <a:schemeClr val="accent1"/>
              </a:buClr>
              <a:buSzPct val="100000"/>
              <a:buFont typeface="Arial"/>
              <a:buChar char="•"/>
              <a:defRPr sz="2000" b="0" i="0" u="none" strike="noStrike" cap="none">
                <a:solidFill>
                  <a:schemeClr val="dk2"/>
                </a:solidFill>
                <a:latin typeface="Times New Roman"/>
                <a:ea typeface="Times New Roman"/>
                <a:cs typeface="Times New Roman"/>
                <a:sym typeface="Times New Roman"/>
              </a:defRPr>
            </a:lvl3pPr>
            <a:lvl4pPr marL="1143000" marR="0" lvl="3"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4pPr>
            <a:lvl5pPr marL="1371600" marR="0" lvl="4" indent="-114300" algn="l" rtl="0">
              <a:spcBef>
                <a:spcPts val="360"/>
              </a:spcBef>
              <a:buClr>
                <a:schemeClr val="accent1"/>
              </a:buClr>
              <a:buSzPct val="100000"/>
              <a:buFont typeface="Arial"/>
              <a:buChar char="•"/>
              <a:defRPr sz="1800" b="0" i="0" u="none" strike="noStrike" cap="none">
                <a:solidFill>
                  <a:schemeClr val="dk2"/>
                </a:solidFill>
                <a:latin typeface="Times New Roman"/>
                <a:ea typeface="Times New Roman"/>
                <a:cs typeface="Times New Roman"/>
                <a:sym typeface="Times New Roman"/>
              </a:defRPr>
            </a:lvl5pPr>
            <a:lvl6pPr marL="1645920" marR="0" lvl="5" indent="-13462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6pPr>
            <a:lvl7pPr marL="1901951" marR="0" lvl="6" indent="-136651"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7pPr>
            <a:lvl8pPr marL="2194560" marR="0" lvl="7" indent="-137160"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8pPr>
            <a:lvl9pPr marL="2468880" marR="0" lvl="8" indent="-132079" algn="l" rtl="0">
              <a:spcBef>
                <a:spcPts val="320"/>
              </a:spcBef>
              <a:buClr>
                <a:schemeClr val="accent1"/>
              </a:buClr>
              <a:buSzPct val="1000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32" name="Shape 32"/>
          <p:cNvSpPr txBox="1">
            <a:spLocks noGrp="1"/>
          </p:cNvSpPr>
          <p:nvPr>
            <p:ph type="dt" idx="10"/>
          </p:nvPr>
        </p:nvSpPr>
        <p:spPr>
          <a:xfrm>
            <a:off x="6248400" y="6208712"/>
            <a:ext cx="2133599" cy="365125"/>
          </a:xfrm>
          <a:prstGeom prst="rect">
            <a:avLst/>
          </a:prstGeom>
          <a:noFill/>
          <a:ln>
            <a:noFill/>
          </a:ln>
        </p:spPr>
        <p:txBody>
          <a:bodyPr lIns="91425" tIns="91425" rIns="91425" bIns="91425" anchor="ctr" anchorCtr="0"/>
          <a:lstStyle>
            <a:lvl1pPr marL="0" marR="0" lvl="0" indent="0" algn="r" rtl="0">
              <a:lnSpc>
                <a:spcPct val="100000"/>
              </a:lnSpc>
              <a:spcBef>
                <a:spcPts val="0"/>
              </a:spcBef>
              <a:spcAft>
                <a:spcPts val="0"/>
              </a:spcAft>
              <a:buNone/>
              <a:defRPr sz="1200" b="1" i="0" u="none">
                <a:solidFill>
                  <a:srgbClr val="454545"/>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33" name="Shape 33"/>
          <p:cNvSpPr txBox="1">
            <a:spLocks noGrp="1"/>
          </p:cNvSpPr>
          <p:nvPr>
            <p:ph type="ftr" idx="11"/>
          </p:nvPr>
        </p:nvSpPr>
        <p:spPr>
          <a:xfrm>
            <a:off x="762000" y="6208712"/>
            <a:ext cx="4873624"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34" name="Shape 34"/>
          <p:cNvSpPr txBox="1">
            <a:spLocks noGrp="1"/>
          </p:cNvSpPr>
          <p:nvPr>
            <p:ph type="sldNum" idx="12"/>
          </p:nvPr>
        </p:nvSpPr>
        <p:spPr>
          <a:xfrm>
            <a:off x="7620000" y="5688012"/>
            <a:ext cx="762000"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262626"/>
              </a:buClr>
              <a:buSzPct val="25000"/>
              <a:buFont typeface="Impact"/>
              <a:buNone/>
            </a:pPr>
            <a:fld id="{00000000-1234-1234-1234-123412341234}" type="slidenum">
              <a:rPr lang="en-US" sz="2400" b="0" i="0" u="none">
                <a:solidFill>
                  <a:srgbClr val="262626"/>
                </a:solidFill>
                <a:latin typeface="Impact"/>
                <a:ea typeface="Impact"/>
                <a:cs typeface="Impact"/>
                <a:sym typeface="Impact"/>
              </a:rPr>
              <a:t>‹#›</a:t>
            </a:fld>
            <a:endParaRPr lang="en-US" sz="2400" b="0" i="0" u="none">
              <a:solidFill>
                <a:srgbClr val="262626"/>
              </a:solidFill>
              <a:latin typeface="Impact"/>
              <a:ea typeface="Impact"/>
              <a:cs typeface="Impact"/>
              <a:sym typeface="Impact"/>
            </a:endParaRPr>
          </a:p>
        </p:txBody>
      </p:sp>
      <p:sp>
        <p:nvSpPr>
          <p:cNvPr id="35" name="Shape 35"/>
          <p:cNvSpPr txBox="1"/>
          <p:nvPr/>
        </p:nvSpPr>
        <p:spPr>
          <a:xfrm>
            <a:off x="777875" y="0"/>
            <a:ext cx="7543800" cy="381000"/>
          </a:xfrm>
          <a:prstGeom prst="rect">
            <a:avLst/>
          </a:prstGeom>
          <a:solidFill>
            <a:schemeClr val="accen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Times New Roman"/>
              <a:ea typeface="Times New Roman"/>
              <a:cs typeface="Times New Roman"/>
              <a:sym typeface="Times New Roman"/>
            </a:endParaRPr>
          </a:p>
        </p:txBody>
      </p:sp>
      <p:sp>
        <p:nvSpPr>
          <p:cNvPr id="36" name="Shape 36"/>
          <p:cNvSpPr txBox="1"/>
          <p:nvPr/>
        </p:nvSpPr>
        <p:spPr>
          <a:xfrm>
            <a:off x="777875" y="6172200"/>
            <a:ext cx="7543800" cy="26987"/>
          </a:xfrm>
          <a:prstGeom prst="rect">
            <a:avLst/>
          </a:prstGeom>
          <a:solidFill>
            <a:schemeClr val="accen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Times New Roman"/>
              <a:ea typeface="Times New Roman"/>
              <a:cs typeface="Times New Roman"/>
              <a:sym typeface="Times New Roman"/>
            </a:endParaRPr>
          </a:p>
        </p:txBody>
      </p:sp>
      <p:sp>
        <p:nvSpPr>
          <p:cNvPr id="37" name="Shape 37"/>
          <p:cNvSpPr txBox="1"/>
          <p:nvPr/>
        </p:nvSpPr>
        <p:spPr>
          <a:xfrm>
            <a:off x="7553100" y="84150"/>
            <a:ext cx="981300" cy="365100"/>
          </a:xfrm>
          <a:prstGeom prst="rect">
            <a:avLst/>
          </a:prstGeom>
          <a:noFill/>
          <a:ln>
            <a:noFill/>
          </a:ln>
        </p:spPr>
        <p:txBody>
          <a:bodyPr lIns="91425" tIns="91425" rIns="91425" bIns="91425" anchor="t" anchorCtr="0">
            <a:noAutofit/>
          </a:bodyPr>
          <a:lstStyle/>
          <a:p>
            <a:pPr lvl="0">
              <a:spcBef>
                <a:spcPts val="0"/>
              </a:spcBef>
              <a:buNone/>
            </a:pPr>
            <a:r>
              <a:rPr lang="en-US" b="1">
                <a:solidFill>
                  <a:srgbClr val="FFFFFF"/>
                </a:solidFill>
              </a:rPr>
              <a:t>11/17/16</a:t>
            </a:r>
          </a:p>
        </p:txBody>
      </p:sp>
      <p:sp>
        <p:nvSpPr>
          <p:cNvPr id="38" name="Shape 38"/>
          <p:cNvSpPr txBox="1"/>
          <p:nvPr/>
        </p:nvSpPr>
        <p:spPr>
          <a:xfrm>
            <a:off x="762000" y="-28650"/>
            <a:ext cx="7181700" cy="438300"/>
          </a:xfrm>
          <a:prstGeom prst="rect">
            <a:avLst/>
          </a:prstGeom>
          <a:noFill/>
          <a:ln>
            <a:noFill/>
          </a:ln>
        </p:spPr>
        <p:txBody>
          <a:bodyPr lIns="91425" tIns="91425" rIns="91425" bIns="91425" anchor="ctr" anchorCtr="0">
            <a:noAutofit/>
          </a:bodyPr>
          <a:lstStyle/>
          <a:p>
            <a:pPr lvl="0" rtl="0">
              <a:spcBef>
                <a:spcPts val="0"/>
              </a:spcBef>
              <a:buNone/>
            </a:pPr>
            <a:r>
              <a:rPr lang="en-US" b="1">
                <a:solidFill>
                  <a:srgbClr val="F3F3F3"/>
                </a:solidFill>
              </a:rPr>
              <a:t>Objective:  (St. 8.2.3) Evaluate the major debates over representation that occurred when writing the Constitution.</a:t>
            </a: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0.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762000" y="685800"/>
            <a:ext cx="7543800" cy="3886200"/>
          </a:xfrm>
          <a:prstGeom prst="rect">
            <a:avLst/>
          </a:prstGeom>
        </p:spPr>
        <p:txBody>
          <a:bodyPr lIns="91425" tIns="91425" rIns="91425" bIns="91425" anchor="t" anchorCtr="0">
            <a:noAutofit/>
          </a:bodyPr>
          <a:lstStyle/>
          <a:p>
            <a:pPr lvl="0" algn="ctr" rtl="0">
              <a:spcBef>
                <a:spcPts val="0"/>
              </a:spcBef>
              <a:buNone/>
            </a:pPr>
            <a:r>
              <a:rPr lang="en-US" sz="4800" b="1">
                <a:solidFill>
                  <a:schemeClr val="accent6"/>
                </a:solidFill>
              </a:rPr>
              <a:t>Come in Quietly</a:t>
            </a:r>
          </a:p>
          <a:p>
            <a:pPr lvl="0" algn="ctr" rtl="0">
              <a:spcBef>
                <a:spcPts val="0"/>
              </a:spcBef>
              <a:buNone/>
            </a:pPr>
            <a:endParaRPr sz="4800" b="1">
              <a:solidFill>
                <a:schemeClr val="accent6"/>
              </a:solidFill>
            </a:endParaRPr>
          </a:p>
          <a:p>
            <a:pPr lvl="0" algn="ctr" rtl="0">
              <a:spcBef>
                <a:spcPts val="0"/>
              </a:spcBef>
              <a:buNone/>
            </a:pPr>
            <a:r>
              <a:rPr lang="en-US" sz="4800" b="1">
                <a:solidFill>
                  <a:srgbClr val="000000"/>
                </a:solidFill>
              </a:rPr>
              <a:t>Take out a pen or pencil</a:t>
            </a:r>
          </a:p>
          <a:p>
            <a:pPr lvl="0" algn="ctr">
              <a:spcBef>
                <a:spcPts val="0"/>
              </a:spcBef>
              <a:buNone/>
            </a:pPr>
            <a:endParaRPr sz="4800" b="1">
              <a:solidFill>
                <a:srgbClr val="0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Shape 90"/>
          <p:cNvSpPr txBox="1"/>
          <p:nvPr/>
        </p:nvSpPr>
        <p:spPr>
          <a:xfrm>
            <a:off x="6874900" y="544625"/>
            <a:ext cx="1447800" cy="381000"/>
          </a:xfrm>
          <a:prstGeom prst="rect">
            <a:avLst/>
          </a:prstGeom>
          <a:noFill/>
          <a:ln>
            <a:noFill/>
          </a:ln>
        </p:spPr>
        <p:txBody>
          <a:bodyPr lIns="91425" tIns="45700" rIns="91425" bIns="45700" anchor="t" anchorCtr="0">
            <a:noAutofit/>
          </a:bodyPr>
          <a:lstStyle/>
          <a:p>
            <a:pPr lvl="0" rtl="0">
              <a:spcBef>
                <a:spcPts val="0"/>
              </a:spcBef>
              <a:buSzPct val="25000"/>
              <a:buNone/>
            </a:pPr>
            <a:r>
              <a:rPr lang="en-US" sz="1800" b="1">
                <a:solidFill>
                  <a:srgbClr val="F3F3F3"/>
                </a:solidFill>
                <a:latin typeface="Verdana"/>
                <a:ea typeface="Verdana"/>
                <a:cs typeface="Verdana"/>
                <a:sym typeface="Verdana"/>
              </a:rPr>
              <a:t>Objective</a:t>
            </a:r>
          </a:p>
        </p:txBody>
      </p:sp>
      <p:sp>
        <p:nvSpPr>
          <p:cNvPr id="91" name="Shape 91"/>
          <p:cNvSpPr txBox="1">
            <a:spLocks noGrp="1"/>
          </p:cNvSpPr>
          <p:nvPr>
            <p:ph type="title"/>
          </p:nvPr>
        </p:nvSpPr>
        <p:spPr>
          <a:xfrm>
            <a:off x="450000" y="805600"/>
            <a:ext cx="8244000" cy="2291700"/>
          </a:xfrm>
          <a:prstGeom prst="rect">
            <a:avLst/>
          </a:prstGeom>
        </p:spPr>
        <p:txBody>
          <a:bodyPr lIns="91425" tIns="91425" rIns="91425" bIns="91425" anchor="b" anchorCtr="0">
            <a:noAutofit/>
          </a:bodyPr>
          <a:lstStyle/>
          <a:p>
            <a:pPr lvl="0" rtl="0">
              <a:spcBef>
                <a:spcPts val="0"/>
              </a:spcBef>
              <a:buNone/>
            </a:pPr>
            <a:r>
              <a:rPr lang="en-US" sz="3600" b="1">
                <a:solidFill>
                  <a:srgbClr val="FFFFFF"/>
                </a:solidFill>
              </a:rPr>
              <a:t>Objective:  Evaluate the major debates, over representation, that occurred when writing the Constitution.</a:t>
            </a:r>
          </a:p>
        </p:txBody>
      </p:sp>
      <p:sp>
        <p:nvSpPr>
          <p:cNvPr id="92" name="Shape 92"/>
          <p:cNvSpPr txBox="1">
            <a:spLocks noGrp="1"/>
          </p:cNvSpPr>
          <p:nvPr>
            <p:ph type="body" idx="1"/>
          </p:nvPr>
        </p:nvSpPr>
        <p:spPr>
          <a:xfrm>
            <a:off x="457200" y="3650075"/>
            <a:ext cx="8229600" cy="2406300"/>
          </a:xfrm>
          <a:prstGeom prst="rect">
            <a:avLst/>
          </a:prstGeom>
        </p:spPr>
        <p:txBody>
          <a:bodyPr lIns="91425" tIns="91425" rIns="91425" bIns="91425" anchor="t" anchorCtr="0">
            <a:noAutofit/>
          </a:bodyPr>
          <a:lstStyle/>
          <a:p>
            <a:pPr marL="0" lvl="0" indent="0" rtl="0">
              <a:spcBef>
                <a:spcPts val="0"/>
              </a:spcBef>
              <a:buClr>
                <a:srgbClr val="006699"/>
              </a:buClr>
              <a:buSzPct val="25000"/>
              <a:buFont typeface="Verdana"/>
              <a:buNone/>
            </a:pPr>
            <a:r>
              <a:rPr lang="en-US" sz="1600" b="1">
                <a:solidFill>
                  <a:srgbClr val="0000FF"/>
                </a:solidFill>
              </a:rPr>
              <a:t>Standard 8.2.3: Evaluate the major debates that occurred during the development of the Constitution and their ultimate resolutions in such areas as shared power among institutions, divided state-federal power, slavery, the rights of individuals and states (later addressed by the addition of the Bill of Rights), and the status of American Indian nations under the commerce clause.</a:t>
            </a:r>
          </a:p>
          <a:p>
            <a:pPr marL="0" lvl="0" indent="0" rtl="0">
              <a:spcBef>
                <a:spcPts val="0"/>
              </a:spcBef>
              <a:buClr>
                <a:srgbClr val="006699"/>
              </a:buClr>
              <a:buSzPct val="25000"/>
              <a:buFont typeface="Verdana"/>
              <a:buNone/>
            </a:pPr>
            <a:endParaRPr sz="1600" b="1">
              <a:solidFill>
                <a:srgbClr val="0000FF"/>
              </a:solidFill>
            </a:endParaRPr>
          </a:p>
          <a:p>
            <a:pPr marL="0" lvl="0" indent="0" rtl="0">
              <a:spcBef>
                <a:spcPts val="320"/>
              </a:spcBef>
              <a:buClr>
                <a:srgbClr val="006699"/>
              </a:buClr>
              <a:buSzPct val="25000"/>
              <a:buFont typeface="Verdana"/>
              <a:buNone/>
            </a:pPr>
            <a:r>
              <a:rPr lang="en-US" sz="1600" b="1">
                <a:solidFill>
                  <a:srgbClr val="0000FF"/>
                </a:solidFill>
              </a:rPr>
              <a:t>RH 8.7: Integrate visual information (e.g., in charts, graphs, photos, videos, or maps) with other information in print and digital texts.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Shape 98"/>
          <p:cNvSpPr txBox="1">
            <a:spLocks noGrp="1"/>
          </p:cNvSpPr>
          <p:nvPr>
            <p:ph type="body" idx="1"/>
          </p:nvPr>
        </p:nvSpPr>
        <p:spPr>
          <a:xfrm>
            <a:off x="396450" y="460075"/>
            <a:ext cx="8351100" cy="5675700"/>
          </a:xfrm>
          <a:prstGeom prst="rect">
            <a:avLst/>
          </a:prstGeom>
        </p:spPr>
        <p:txBody>
          <a:bodyPr lIns="91425" tIns="91425" rIns="91425" bIns="91425" anchor="t" anchorCtr="0">
            <a:noAutofit/>
          </a:bodyPr>
          <a:lstStyle/>
          <a:p>
            <a:pPr lvl="0" rtl="0">
              <a:spcBef>
                <a:spcPts val="0"/>
              </a:spcBef>
              <a:buNone/>
            </a:pPr>
            <a:r>
              <a:rPr lang="en-US" sz="3600" b="1">
                <a:solidFill>
                  <a:schemeClr val="accent6"/>
                </a:solidFill>
              </a:rPr>
              <a:t>Prior Knowledge:</a:t>
            </a:r>
          </a:p>
          <a:p>
            <a:pPr lvl="0" rtl="0">
              <a:spcBef>
                <a:spcPts val="0"/>
              </a:spcBef>
              <a:buNone/>
            </a:pPr>
            <a:endParaRPr sz="3600" b="1">
              <a:solidFill>
                <a:schemeClr val="accent6"/>
              </a:solidFill>
            </a:endParaRPr>
          </a:p>
          <a:p>
            <a:pPr lvl="0" rtl="0">
              <a:spcBef>
                <a:spcPts val="0"/>
              </a:spcBef>
              <a:buNone/>
            </a:pPr>
            <a:r>
              <a:rPr lang="en-US" sz="3600" b="1">
                <a:solidFill>
                  <a:srgbClr val="000000"/>
                </a:solidFill>
              </a:rPr>
              <a:t>You already know about the Articles of Confederation.</a:t>
            </a:r>
          </a:p>
          <a:p>
            <a:pPr lvl="0" rtl="0">
              <a:spcBef>
                <a:spcPts val="0"/>
              </a:spcBef>
              <a:buNone/>
            </a:pPr>
            <a:endParaRPr sz="3600" b="1">
              <a:solidFill>
                <a:srgbClr val="000000"/>
              </a:solidFill>
            </a:endParaRPr>
          </a:p>
          <a:p>
            <a:pPr lvl="0" rtl="0">
              <a:spcBef>
                <a:spcPts val="0"/>
              </a:spcBef>
              <a:buNone/>
            </a:pPr>
            <a:r>
              <a:rPr lang="en-US" sz="3600" b="1">
                <a:solidFill>
                  <a:srgbClr val="000000"/>
                </a:solidFill>
              </a:rPr>
              <a:t>What was the biggest problem with the Articles of Confederation?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Shape 103"/>
          <p:cNvSpPr txBox="1"/>
          <p:nvPr/>
        </p:nvSpPr>
        <p:spPr>
          <a:xfrm>
            <a:off x="439737" y="3276600"/>
            <a:ext cx="7807324" cy="40004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000" b="1" i="0" u="none">
                <a:solidFill>
                  <a:schemeClr val="dk1"/>
                </a:solidFill>
                <a:latin typeface="Arial"/>
                <a:ea typeface="Arial"/>
                <a:cs typeface="Arial"/>
                <a:sym typeface="Arial"/>
              </a:rPr>
              <a:t>Twelve states sent delegates, all but Rhode Island.</a:t>
            </a:r>
          </a:p>
        </p:txBody>
      </p:sp>
      <p:sp>
        <p:nvSpPr>
          <p:cNvPr id="104" name="Shape 104"/>
          <p:cNvSpPr txBox="1"/>
          <p:nvPr/>
        </p:nvSpPr>
        <p:spPr>
          <a:xfrm>
            <a:off x="1147762" y="3908425"/>
            <a:ext cx="6134099" cy="1631950"/>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chemeClr val="dk1"/>
              </a:buClr>
              <a:buSzPct val="25000"/>
              <a:buFont typeface="Arial"/>
              <a:buNone/>
            </a:pPr>
            <a:r>
              <a:rPr lang="en-US" sz="2000" b="1" i="0" u="none">
                <a:solidFill>
                  <a:schemeClr val="dk1"/>
                </a:solidFill>
                <a:latin typeface="Arial"/>
                <a:ea typeface="Arial"/>
                <a:cs typeface="Arial"/>
                <a:sym typeface="Arial"/>
              </a:rPr>
              <a:t>Delegates had a choice to make:  </a:t>
            </a:r>
          </a:p>
          <a:p>
            <a:pPr marL="342900" marR="0" lvl="0" indent="-342900" algn="l" rtl="0">
              <a:lnSpc>
                <a:spcPct val="100000"/>
              </a:lnSpc>
              <a:spcBef>
                <a:spcPts val="0"/>
              </a:spcBef>
              <a:spcAft>
                <a:spcPts val="0"/>
              </a:spcAft>
              <a:buClr>
                <a:schemeClr val="dk1"/>
              </a:buClr>
              <a:buFont typeface="Times New Roman"/>
              <a:buNone/>
            </a:pPr>
            <a:endParaRPr sz="2000" b="1" i="0" u="none">
              <a:solidFill>
                <a:schemeClr val="dk1"/>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ct val="100000"/>
              <a:buFont typeface="Arial"/>
              <a:buAutoNum type="arabicPeriod"/>
            </a:pPr>
            <a:r>
              <a:rPr lang="en-US" sz="2000" b="1" i="0" u="none">
                <a:solidFill>
                  <a:schemeClr val="dk1"/>
                </a:solidFill>
                <a:latin typeface="Arial"/>
                <a:ea typeface="Arial"/>
                <a:cs typeface="Arial"/>
                <a:sym typeface="Arial"/>
              </a:rPr>
              <a:t>  Fix the Articles of Confederation</a:t>
            </a:r>
          </a:p>
          <a:p>
            <a:pPr marL="342900" marR="0" lvl="0" indent="-342900" algn="l" rtl="0">
              <a:lnSpc>
                <a:spcPct val="100000"/>
              </a:lnSpc>
              <a:spcBef>
                <a:spcPts val="0"/>
              </a:spcBef>
              <a:spcAft>
                <a:spcPts val="0"/>
              </a:spcAft>
              <a:buClr>
                <a:schemeClr val="dk1"/>
              </a:buClr>
              <a:buFont typeface="Times New Roman"/>
              <a:buNone/>
            </a:pPr>
            <a:endParaRPr sz="2000" b="1" i="0" u="none">
              <a:solidFill>
                <a:schemeClr val="dk1"/>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ct val="25000"/>
              <a:buFont typeface="Arial"/>
              <a:buNone/>
            </a:pPr>
            <a:r>
              <a:rPr lang="en-US" sz="2000" b="1" i="0" u="none">
                <a:solidFill>
                  <a:schemeClr val="dk1"/>
                </a:solidFill>
                <a:latin typeface="Arial"/>
                <a:ea typeface="Arial"/>
                <a:cs typeface="Arial"/>
                <a:sym typeface="Arial"/>
              </a:rPr>
              <a:t>2.  Write a new plan for government</a:t>
            </a:r>
          </a:p>
        </p:txBody>
      </p:sp>
      <p:sp>
        <p:nvSpPr>
          <p:cNvPr id="105" name="Shape 105"/>
          <p:cNvSpPr txBox="1"/>
          <p:nvPr/>
        </p:nvSpPr>
        <p:spPr>
          <a:xfrm>
            <a:off x="447675" y="5562600"/>
            <a:ext cx="8077199" cy="10160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000" b="1" i="0" u="none">
                <a:solidFill>
                  <a:schemeClr val="dk1"/>
                </a:solidFill>
                <a:latin typeface="Arial"/>
                <a:ea typeface="Arial"/>
                <a:cs typeface="Arial"/>
                <a:sym typeface="Arial"/>
              </a:rPr>
              <a:t>The delegates decided to write a new plan for government.  The challenge was to create a strong national government but one that would still leave state governments some power.</a:t>
            </a:r>
          </a:p>
        </p:txBody>
      </p:sp>
      <p:sp>
        <p:nvSpPr>
          <p:cNvPr id="106" name="Shape 106"/>
          <p:cNvSpPr txBox="1"/>
          <p:nvPr/>
        </p:nvSpPr>
        <p:spPr>
          <a:xfrm>
            <a:off x="1376362" y="1295400"/>
            <a:ext cx="5905500" cy="46196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400" b="1" i="0" u="none">
                <a:solidFill>
                  <a:schemeClr val="dk1"/>
                </a:solidFill>
                <a:latin typeface="Arial"/>
                <a:ea typeface="Arial"/>
                <a:cs typeface="Arial"/>
                <a:sym typeface="Arial"/>
              </a:rPr>
              <a:t>The Second Constitutional Convention</a:t>
            </a:r>
          </a:p>
        </p:txBody>
      </p:sp>
      <p:sp>
        <p:nvSpPr>
          <p:cNvPr id="107" name="Shape 107"/>
          <p:cNvSpPr txBox="1"/>
          <p:nvPr/>
        </p:nvSpPr>
        <p:spPr>
          <a:xfrm>
            <a:off x="417512" y="2011361"/>
            <a:ext cx="7924799" cy="101441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000" b="1" i="0" u="none">
                <a:solidFill>
                  <a:schemeClr val="dk1"/>
                </a:solidFill>
                <a:latin typeface="Arial"/>
                <a:ea typeface="Arial"/>
                <a:cs typeface="Arial"/>
                <a:sym typeface="Arial"/>
              </a:rPr>
              <a:t>A convention of representatives from each state were called to Philadelphia in 1787.  74 Men were invited to come to Philadelphia but only 55 delegates arrived.</a:t>
            </a:r>
          </a:p>
        </p:txBody>
      </p:sp>
      <p:sp>
        <p:nvSpPr>
          <p:cNvPr id="108" name="Shape 108"/>
          <p:cNvSpPr txBox="1"/>
          <p:nvPr/>
        </p:nvSpPr>
        <p:spPr>
          <a:xfrm>
            <a:off x="587375" y="457200"/>
            <a:ext cx="7924799" cy="70802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000" b="1" i="0" u="none">
                <a:solidFill>
                  <a:schemeClr val="dk1"/>
                </a:solidFill>
                <a:latin typeface="Arial"/>
                <a:ea typeface="Arial"/>
                <a:cs typeface="Arial"/>
                <a:sym typeface="Arial"/>
              </a:rPr>
              <a:t>Government officials realized after Shays’ Rebellion that a change was needed.</a:t>
            </a:r>
          </a:p>
        </p:txBody>
      </p:sp>
      <p:pic>
        <p:nvPicPr>
          <p:cNvPr id="109" name="Shape 109"/>
          <p:cNvPicPr preferRelativeResize="0"/>
          <p:nvPr/>
        </p:nvPicPr>
        <p:blipFill rotWithShape="1">
          <a:blip r:embed="rId3">
            <a:alphaModFix/>
          </a:blip>
          <a:srcRect/>
          <a:stretch/>
        </p:blipFill>
        <p:spPr>
          <a:xfrm>
            <a:off x="6257925" y="3749675"/>
            <a:ext cx="2581274" cy="16986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Shape 114"/>
          <p:cNvSpPr txBox="1"/>
          <p:nvPr/>
        </p:nvSpPr>
        <p:spPr>
          <a:xfrm>
            <a:off x="1779586" y="1052512"/>
            <a:ext cx="6383337" cy="120015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1" i="0" u="sng">
                <a:solidFill>
                  <a:schemeClr val="dk1"/>
                </a:solidFill>
                <a:latin typeface="Arial"/>
                <a:ea typeface="Arial"/>
                <a:cs typeface="Arial"/>
                <a:sym typeface="Arial"/>
              </a:rPr>
              <a:t>James Madison</a:t>
            </a:r>
            <a:r>
              <a:rPr lang="en-US" sz="1800" b="1" i="0" u="none">
                <a:solidFill>
                  <a:schemeClr val="dk1"/>
                </a:solidFill>
                <a:latin typeface="Arial"/>
                <a:ea typeface="Arial"/>
                <a:cs typeface="Arial"/>
                <a:sym typeface="Arial"/>
              </a:rPr>
              <a:t> read as many books as he could find to prepare for the convention. He is known as the “Father of the Constitution</a:t>
            </a:r>
            <a:r>
              <a:rPr lang="en-US" sz="1800" b="1">
                <a:solidFill>
                  <a:schemeClr val="dk1"/>
                </a:solidFill>
              </a:rPr>
              <a:t>”</a:t>
            </a:r>
            <a:r>
              <a:rPr lang="en-US" sz="1800" b="1" i="0" u="none">
                <a:solidFill>
                  <a:schemeClr val="dk1"/>
                </a:solidFill>
                <a:latin typeface="Arial"/>
                <a:ea typeface="Arial"/>
                <a:cs typeface="Arial"/>
                <a:sym typeface="Arial"/>
              </a:rPr>
              <a:t> because of the detailed notes he took of the proceedings.</a:t>
            </a:r>
          </a:p>
        </p:txBody>
      </p:sp>
      <p:sp>
        <p:nvSpPr>
          <p:cNvPr id="115" name="Shape 115"/>
          <p:cNvSpPr txBox="1"/>
          <p:nvPr/>
        </p:nvSpPr>
        <p:spPr>
          <a:xfrm>
            <a:off x="260350" y="2498725"/>
            <a:ext cx="6978650" cy="92392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1" i="0" u="sng">
                <a:solidFill>
                  <a:schemeClr val="dk1"/>
                </a:solidFill>
                <a:latin typeface="Arial"/>
                <a:ea typeface="Arial"/>
                <a:cs typeface="Arial"/>
                <a:sym typeface="Arial"/>
              </a:rPr>
              <a:t>George Washington</a:t>
            </a:r>
            <a:r>
              <a:rPr lang="en-US" sz="1800" b="1" i="0" u="none">
                <a:solidFill>
                  <a:schemeClr val="dk1"/>
                </a:solidFill>
                <a:latin typeface="Arial"/>
                <a:ea typeface="Arial"/>
                <a:cs typeface="Arial"/>
                <a:sym typeface="Arial"/>
              </a:rPr>
              <a:t> came out of retirement for the convention.  Due to his leadership during the American Revolution he was chosen to be president of the convention.</a:t>
            </a:r>
          </a:p>
        </p:txBody>
      </p:sp>
      <p:sp>
        <p:nvSpPr>
          <p:cNvPr id="116" name="Shape 116"/>
          <p:cNvSpPr txBox="1"/>
          <p:nvPr/>
        </p:nvSpPr>
        <p:spPr>
          <a:xfrm>
            <a:off x="2051050" y="3714750"/>
            <a:ext cx="6426200" cy="120015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1" i="0" u="sng">
                <a:solidFill>
                  <a:schemeClr val="dk1"/>
                </a:solidFill>
                <a:latin typeface="Arial"/>
                <a:ea typeface="Arial"/>
                <a:cs typeface="Arial"/>
                <a:sym typeface="Arial"/>
              </a:rPr>
              <a:t>Benjamin Franklin</a:t>
            </a:r>
            <a:r>
              <a:rPr lang="en-US" sz="1800" b="1" i="0" u="none">
                <a:solidFill>
                  <a:schemeClr val="dk1"/>
                </a:solidFill>
                <a:latin typeface="Arial"/>
                <a:ea typeface="Arial"/>
                <a:cs typeface="Arial"/>
                <a:sym typeface="Arial"/>
              </a:rPr>
              <a:t> was the oldest delegate at age 81.  He added his experience and sense of humor to the discussions and often helped keep arguments from getting out of control.</a:t>
            </a:r>
          </a:p>
        </p:txBody>
      </p:sp>
      <p:sp>
        <p:nvSpPr>
          <p:cNvPr id="117" name="Shape 117"/>
          <p:cNvSpPr txBox="1"/>
          <p:nvPr/>
        </p:nvSpPr>
        <p:spPr>
          <a:xfrm>
            <a:off x="990600" y="304800"/>
            <a:ext cx="6476999" cy="46037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400" b="1" i="0" u="none">
                <a:solidFill>
                  <a:schemeClr val="dk1"/>
                </a:solidFill>
                <a:latin typeface="Arial"/>
                <a:ea typeface="Arial"/>
                <a:cs typeface="Arial"/>
                <a:sym typeface="Arial"/>
              </a:rPr>
              <a:t>The Constitutional Convention Delegates</a:t>
            </a:r>
          </a:p>
        </p:txBody>
      </p:sp>
      <p:pic>
        <p:nvPicPr>
          <p:cNvPr id="118" name="Shape 118"/>
          <p:cNvPicPr preferRelativeResize="0"/>
          <p:nvPr/>
        </p:nvPicPr>
        <p:blipFill rotWithShape="1">
          <a:blip r:embed="rId3">
            <a:alphaModFix/>
          </a:blip>
          <a:srcRect/>
          <a:stretch/>
        </p:blipFill>
        <p:spPr>
          <a:xfrm>
            <a:off x="355600" y="3830637"/>
            <a:ext cx="1524000" cy="857250"/>
          </a:xfrm>
          <a:prstGeom prst="rect">
            <a:avLst/>
          </a:prstGeom>
          <a:noFill/>
          <a:ln>
            <a:noFill/>
          </a:ln>
        </p:spPr>
      </p:pic>
      <p:pic>
        <p:nvPicPr>
          <p:cNvPr id="119" name="Shape 119"/>
          <p:cNvPicPr preferRelativeResize="0"/>
          <p:nvPr/>
        </p:nvPicPr>
        <p:blipFill rotWithShape="1">
          <a:blip r:embed="rId4">
            <a:alphaModFix/>
          </a:blip>
          <a:srcRect/>
          <a:stretch/>
        </p:blipFill>
        <p:spPr>
          <a:xfrm>
            <a:off x="7239000" y="2260600"/>
            <a:ext cx="1238250" cy="1171575"/>
          </a:xfrm>
          <a:prstGeom prst="rect">
            <a:avLst/>
          </a:prstGeom>
          <a:noFill/>
          <a:ln>
            <a:noFill/>
          </a:ln>
        </p:spPr>
      </p:pic>
      <p:pic>
        <p:nvPicPr>
          <p:cNvPr id="120" name="Shape 120"/>
          <p:cNvPicPr preferRelativeResize="0"/>
          <p:nvPr/>
        </p:nvPicPr>
        <p:blipFill rotWithShape="1">
          <a:blip r:embed="rId5">
            <a:alphaModFix/>
          </a:blip>
          <a:srcRect/>
          <a:stretch/>
        </p:blipFill>
        <p:spPr>
          <a:xfrm>
            <a:off x="228600" y="990600"/>
            <a:ext cx="1270000" cy="1270000"/>
          </a:xfrm>
          <a:prstGeom prst="rect">
            <a:avLst/>
          </a:prstGeom>
          <a:noFill/>
          <a:ln>
            <a:noFill/>
          </a:ln>
        </p:spPr>
      </p:pic>
      <p:sp>
        <p:nvSpPr>
          <p:cNvPr id="121" name="Shape 121"/>
          <p:cNvSpPr txBox="1"/>
          <p:nvPr/>
        </p:nvSpPr>
        <p:spPr>
          <a:xfrm>
            <a:off x="300037" y="5175250"/>
            <a:ext cx="6710361" cy="922337"/>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1" i="0" u="sng">
                <a:solidFill>
                  <a:schemeClr val="dk1"/>
                </a:solidFill>
                <a:latin typeface="Arial"/>
                <a:ea typeface="Arial"/>
                <a:cs typeface="Arial"/>
                <a:sym typeface="Arial"/>
              </a:rPr>
              <a:t>Alexander Hamilton </a:t>
            </a:r>
            <a:r>
              <a:rPr lang="en-US" sz="1800" b="1" i="0" u="none">
                <a:solidFill>
                  <a:schemeClr val="dk1"/>
                </a:solidFill>
                <a:latin typeface="Arial"/>
                <a:ea typeface="Arial"/>
                <a:cs typeface="Arial"/>
                <a:sym typeface="Arial"/>
              </a:rPr>
              <a:t>a staunch supporter of a strong national government.  He was Washington’s personal secretary during the American Revolution.</a:t>
            </a:r>
          </a:p>
        </p:txBody>
      </p:sp>
      <p:pic>
        <p:nvPicPr>
          <p:cNvPr id="122" name="Shape 122"/>
          <p:cNvPicPr preferRelativeResize="0"/>
          <p:nvPr/>
        </p:nvPicPr>
        <p:blipFill rotWithShape="1">
          <a:blip r:embed="rId6">
            <a:alphaModFix/>
          </a:blip>
          <a:srcRect l="54521" t="-94" b="15899"/>
          <a:stretch/>
        </p:blipFill>
        <p:spPr>
          <a:xfrm>
            <a:off x="7010400" y="4743450"/>
            <a:ext cx="974725" cy="13938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Shape 127"/>
          <p:cNvSpPr txBox="1">
            <a:spLocks noGrp="1"/>
          </p:cNvSpPr>
          <p:nvPr>
            <p:ph type="title"/>
          </p:nvPr>
        </p:nvSpPr>
        <p:spPr>
          <a:xfrm>
            <a:off x="2362200" y="381000"/>
            <a:ext cx="6553200" cy="14478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262626"/>
              </a:buClr>
              <a:buSzPct val="25000"/>
              <a:buFont typeface="Arial"/>
              <a:buNone/>
            </a:pPr>
            <a:r>
              <a:rPr lang="en-US" sz="2000" b="1" i="0" u="none" strike="noStrike" cap="none">
                <a:solidFill>
                  <a:srgbClr val="262626"/>
                </a:solidFill>
                <a:latin typeface="Arial"/>
                <a:ea typeface="Arial"/>
                <a:cs typeface="Arial"/>
                <a:sym typeface="Arial"/>
              </a:rPr>
              <a:t>It was decided that the meetings during the Constitutional Convention would be kept secret so delegates could feel free to speak their minds without fear of outside interference.</a:t>
            </a:r>
          </a:p>
        </p:txBody>
      </p:sp>
      <p:pic>
        <p:nvPicPr>
          <p:cNvPr id="128" name="Shape 128"/>
          <p:cNvPicPr preferRelativeResize="0"/>
          <p:nvPr/>
        </p:nvPicPr>
        <p:blipFill rotWithShape="1">
          <a:blip r:embed="rId3">
            <a:alphaModFix/>
          </a:blip>
          <a:srcRect/>
          <a:stretch/>
        </p:blipFill>
        <p:spPr>
          <a:xfrm>
            <a:off x="304800" y="381000"/>
            <a:ext cx="1978025" cy="2590800"/>
          </a:xfrm>
          <a:prstGeom prst="rect">
            <a:avLst/>
          </a:prstGeom>
          <a:noFill/>
          <a:ln>
            <a:noFill/>
          </a:ln>
        </p:spPr>
      </p:pic>
      <p:pic>
        <p:nvPicPr>
          <p:cNvPr id="129" name="Shape 129"/>
          <p:cNvPicPr preferRelativeResize="0"/>
          <p:nvPr/>
        </p:nvPicPr>
        <p:blipFill rotWithShape="1">
          <a:blip r:embed="rId4">
            <a:alphaModFix/>
          </a:blip>
          <a:srcRect/>
          <a:stretch/>
        </p:blipFill>
        <p:spPr>
          <a:xfrm>
            <a:off x="5181600" y="3429000"/>
            <a:ext cx="3276600" cy="2457449"/>
          </a:xfrm>
          <a:prstGeom prst="rect">
            <a:avLst/>
          </a:prstGeom>
          <a:noFill/>
          <a:ln>
            <a:noFill/>
          </a:ln>
        </p:spPr>
      </p:pic>
      <p:sp>
        <p:nvSpPr>
          <p:cNvPr id="130" name="Shape 130"/>
          <p:cNvSpPr txBox="1"/>
          <p:nvPr/>
        </p:nvSpPr>
        <p:spPr>
          <a:xfrm>
            <a:off x="304800" y="3657600"/>
            <a:ext cx="4343400" cy="2862261"/>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2000" b="1" i="0" u="none">
                <a:solidFill>
                  <a:schemeClr val="dk1"/>
                </a:solidFill>
                <a:latin typeface="Arial"/>
                <a:ea typeface="Arial"/>
                <a:cs typeface="Arial"/>
                <a:sym typeface="Arial"/>
              </a:rPr>
              <a:t>Not everyone agreed with the secrecy.  Some believed the discussions should be open to the public.  But others believed that if word got out they were doing more than just fixing the Articles, they would never be allowed to create a stronger government.</a:t>
            </a:r>
          </a:p>
        </p:txBody>
      </p:sp>
      <p:sp>
        <p:nvSpPr>
          <p:cNvPr id="131" name="Shape 131"/>
          <p:cNvSpPr txBox="1"/>
          <p:nvPr/>
        </p:nvSpPr>
        <p:spPr>
          <a:xfrm>
            <a:off x="2743200" y="1828800"/>
            <a:ext cx="5867400" cy="1323975"/>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2000" b="1" i="0" u="none">
                <a:solidFill>
                  <a:schemeClr val="dk1"/>
                </a:solidFill>
                <a:latin typeface="Arial"/>
                <a:ea typeface="Arial"/>
                <a:cs typeface="Arial"/>
                <a:sym typeface="Arial"/>
              </a:rPr>
              <a:t>Guards were posted at the doors and all the windows were closed.  The men swore not to speak of the meetings with anyone but the other delegates.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Shape 136"/>
          <p:cNvSpPr txBox="1">
            <a:spLocks noGrp="1"/>
          </p:cNvSpPr>
          <p:nvPr>
            <p:ph type="title"/>
          </p:nvPr>
        </p:nvSpPr>
        <p:spPr>
          <a:xfrm>
            <a:off x="345300" y="439850"/>
            <a:ext cx="2484600" cy="903900"/>
          </a:xfrm>
          <a:prstGeom prst="rect">
            <a:avLst/>
          </a:prstGeom>
          <a:noFill/>
          <a:ln>
            <a:noFill/>
          </a:ln>
        </p:spPr>
        <p:txBody>
          <a:bodyPr lIns="91425" tIns="45700" rIns="91425" bIns="45700" anchor="b" anchorCtr="0">
            <a:noAutofit/>
          </a:bodyPr>
          <a:lstStyle/>
          <a:p>
            <a:pPr marL="0" marR="0" lvl="0" indent="0" algn="ctr" rtl="0">
              <a:lnSpc>
                <a:spcPct val="100000"/>
              </a:lnSpc>
              <a:spcBef>
                <a:spcPts val="0"/>
              </a:spcBef>
              <a:spcAft>
                <a:spcPts val="0"/>
              </a:spcAft>
              <a:buClr>
                <a:srgbClr val="262626"/>
              </a:buClr>
              <a:buSzPct val="25000"/>
              <a:buFont typeface="Impact"/>
              <a:buNone/>
            </a:pPr>
            <a:r>
              <a:rPr lang="en-US" sz="4900" b="1"/>
              <a:t>Closure</a:t>
            </a:r>
          </a:p>
        </p:txBody>
      </p:sp>
      <p:sp>
        <p:nvSpPr>
          <p:cNvPr id="137" name="Shape 137"/>
          <p:cNvSpPr txBox="1">
            <a:spLocks noGrp="1"/>
          </p:cNvSpPr>
          <p:nvPr>
            <p:ph type="body" idx="1"/>
          </p:nvPr>
        </p:nvSpPr>
        <p:spPr>
          <a:xfrm>
            <a:off x="457200" y="1343750"/>
            <a:ext cx="8229600" cy="4495800"/>
          </a:xfrm>
          <a:prstGeom prst="rect">
            <a:avLst/>
          </a:prstGeom>
          <a:noFill/>
          <a:ln>
            <a:noFill/>
          </a:ln>
        </p:spPr>
        <p:txBody>
          <a:bodyPr lIns="91425" tIns="45700" rIns="91425" bIns="45700" anchor="t" anchorCtr="0">
            <a:noAutofit/>
          </a:bodyPr>
          <a:lstStyle/>
          <a:p>
            <a:pPr marL="0" marR="0" lvl="0" indent="0" algn="l" rtl="0">
              <a:lnSpc>
                <a:spcPct val="90000"/>
              </a:lnSpc>
              <a:spcBef>
                <a:spcPts val="560"/>
              </a:spcBef>
              <a:spcAft>
                <a:spcPts val="0"/>
              </a:spcAft>
              <a:buNone/>
            </a:pPr>
            <a:r>
              <a:rPr lang="en-US" sz="3000" b="1">
                <a:solidFill>
                  <a:srgbClr val="000000"/>
                </a:solidFill>
              </a:rPr>
              <a:t>What decision was made about the Constitutional Convention?</a:t>
            </a:r>
          </a:p>
          <a:p>
            <a:pPr marL="0" marR="0" lvl="0" indent="0" algn="l" rtl="0">
              <a:lnSpc>
                <a:spcPct val="90000"/>
              </a:lnSpc>
              <a:spcBef>
                <a:spcPts val="560"/>
              </a:spcBef>
              <a:spcAft>
                <a:spcPts val="0"/>
              </a:spcAft>
              <a:buNone/>
            </a:pPr>
            <a:endParaRPr sz="3000" b="1">
              <a:solidFill>
                <a:srgbClr val="000000"/>
              </a:solidFill>
            </a:endParaRPr>
          </a:p>
          <a:p>
            <a:pPr marL="0" marR="0" lvl="0" indent="0" algn="l" rtl="0">
              <a:lnSpc>
                <a:spcPct val="90000"/>
              </a:lnSpc>
              <a:spcBef>
                <a:spcPts val="560"/>
              </a:spcBef>
              <a:spcAft>
                <a:spcPts val="0"/>
              </a:spcAft>
              <a:buNone/>
            </a:pPr>
            <a:r>
              <a:rPr lang="en-US" sz="3000" b="1">
                <a:solidFill>
                  <a:srgbClr val="000000"/>
                </a:solidFill>
              </a:rPr>
              <a:t>Who were some of the people at the Convention and who was missing?</a:t>
            </a: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Shape 143"/>
          <p:cNvSpPr txBox="1">
            <a:spLocks noGrp="1"/>
          </p:cNvSpPr>
          <p:nvPr>
            <p:ph type="body" idx="1"/>
          </p:nvPr>
        </p:nvSpPr>
        <p:spPr>
          <a:xfrm>
            <a:off x="202000" y="685800"/>
            <a:ext cx="8646900" cy="4181100"/>
          </a:xfrm>
          <a:prstGeom prst="rect">
            <a:avLst/>
          </a:prstGeom>
        </p:spPr>
        <p:txBody>
          <a:bodyPr lIns="91425" tIns="91425" rIns="91425" bIns="91425" anchor="t" anchorCtr="0">
            <a:noAutofit/>
          </a:bodyPr>
          <a:lstStyle/>
          <a:p>
            <a:pPr lvl="0" algn="ctr" rtl="0">
              <a:spcBef>
                <a:spcPts val="0"/>
              </a:spcBef>
              <a:buNone/>
            </a:pPr>
            <a:r>
              <a:rPr lang="en-US" sz="4800" b="1">
                <a:solidFill>
                  <a:schemeClr val="accent6"/>
                </a:solidFill>
              </a:rPr>
              <a:t>Come in Quietly</a:t>
            </a:r>
          </a:p>
          <a:p>
            <a:pPr lvl="0" algn="ctr" rtl="0">
              <a:spcBef>
                <a:spcPts val="0"/>
              </a:spcBef>
              <a:buNone/>
            </a:pPr>
            <a:endParaRPr sz="4800" b="1">
              <a:solidFill>
                <a:schemeClr val="accent6"/>
              </a:solidFill>
            </a:endParaRPr>
          </a:p>
          <a:p>
            <a:pPr lvl="0" algn="ctr" rtl="0">
              <a:spcBef>
                <a:spcPts val="0"/>
              </a:spcBef>
              <a:buNone/>
            </a:pPr>
            <a:r>
              <a:rPr lang="en-US" sz="4800" b="1">
                <a:solidFill>
                  <a:srgbClr val="000000"/>
                </a:solidFill>
              </a:rPr>
              <a:t>Take out a pen or pencil</a:t>
            </a:r>
          </a:p>
          <a:p>
            <a:pPr lvl="0" algn="ctr" rtl="0">
              <a:spcBef>
                <a:spcPts val="0"/>
              </a:spcBef>
              <a:buNone/>
            </a:pPr>
            <a:r>
              <a:rPr lang="en-US" sz="4800" b="1">
                <a:solidFill>
                  <a:srgbClr val="000000"/>
                </a:solidFill>
              </a:rPr>
              <a:t>Take out chromebook (closed)</a:t>
            </a:r>
          </a:p>
          <a:p>
            <a:pPr lvl="0" algn="ctr" rtl="0">
              <a:spcBef>
                <a:spcPts val="0"/>
              </a:spcBef>
              <a:buNone/>
            </a:pPr>
            <a:r>
              <a:rPr lang="en-US" sz="4800" b="1">
                <a:solidFill>
                  <a:srgbClr val="000000"/>
                </a:solidFill>
              </a:rPr>
              <a:t>Take out Preamble Art</a:t>
            </a:r>
          </a:p>
          <a:p>
            <a:pPr lvl="0" algn="ctr" rtl="0">
              <a:spcBef>
                <a:spcPts val="0"/>
              </a:spcBef>
              <a:buNone/>
            </a:pPr>
            <a:endParaRPr sz="4800" b="1">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Shape 148"/>
          <p:cNvSpPr txBox="1"/>
          <p:nvPr/>
        </p:nvSpPr>
        <p:spPr>
          <a:xfrm>
            <a:off x="6874900" y="544625"/>
            <a:ext cx="1447800" cy="381000"/>
          </a:xfrm>
          <a:prstGeom prst="rect">
            <a:avLst/>
          </a:prstGeom>
          <a:noFill/>
          <a:ln>
            <a:noFill/>
          </a:ln>
        </p:spPr>
        <p:txBody>
          <a:bodyPr lIns="91425" tIns="45700" rIns="91425" bIns="45700" anchor="t" anchorCtr="0">
            <a:noAutofit/>
          </a:bodyPr>
          <a:lstStyle/>
          <a:p>
            <a:pPr lvl="0" rtl="0">
              <a:spcBef>
                <a:spcPts val="0"/>
              </a:spcBef>
              <a:buSzPct val="25000"/>
              <a:buNone/>
            </a:pPr>
            <a:r>
              <a:rPr lang="en-US" sz="1800" b="1">
                <a:solidFill>
                  <a:srgbClr val="F3F3F3"/>
                </a:solidFill>
                <a:latin typeface="Verdana"/>
                <a:ea typeface="Verdana"/>
                <a:cs typeface="Verdana"/>
                <a:sym typeface="Verdana"/>
              </a:rPr>
              <a:t>Objective</a:t>
            </a:r>
          </a:p>
        </p:txBody>
      </p:sp>
      <p:sp>
        <p:nvSpPr>
          <p:cNvPr id="149" name="Shape 149"/>
          <p:cNvSpPr txBox="1">
            <a:spLocks noGrp="1"/>
          </p:cNvSpPr>
          <p:nvPr>
            <p:ph type="title"/>
          </p:nvPr>
        </p:nvSpPr>
        <p:spPr>
          <a:xfrm>
            <a:off x="450000" y="805600"/>
            <a:ext cx="8244000" cy="2291700"/>
          </a:xfrm>
          <a:prstGeom prst="rect">
            <a:avLst/>
          </a:prstGeom>
        </p:spPr>
        <p:txBody>
          <a:bodyPr lIns="91425" tIns="91425" rIns="91425" bIns="91425" anchor="b" anchorCtr="0">
            <a:noAutofit/>
          </a:bodyPr>
          <a:lstStyle/>
          <a:p>
            <a:pPr lvl="0" rtl="0">
              <a:spcBef>
                <a:spcPts val="0"/>
              </a:spcBef>
              <a:buNone/>
            </a:pPr>
            <a:r>
              <a:rPr lang="en-US" sz="3600" b="1">
                <a:solidFill>
                  <a:srgbClr val="FFFFFF"/>
                </a:solidFill>
              </a:rPr>
              <a:t>Objective:  Evaluate the major debates, over representation, that occurred when writing the Constitution.</a:t>
            </a:r>
          </a:p>
        </p:txBody>
      </p:sp>
      <p:sp>
        <p:nvSpPr>
          <p:cNvPr id="150" name="Shape 150"/>
          <p:cNvSpPr txBox="1">
            <a:spLocks noGrp="1"/>
          </p:cNvSpPr>
          <p:nvPr>
            <p:ph type="body" idx="1"/>
          </p:nvPr>
        </p:nvSpPr>
        <p:spPr>
          <a:xfrm>
            <a:off x="457200" y="3650075"/>
            <a:ext cx="8229600" cy="2406300"/>
          </a:xfrm>
          <a:prstGeom prst="rect">
            <a:avLst/>
          </a:prstGeom>
        </p:spPr>
        <p:txBody>
          <a:bodyPr lIns="91425" tIns="91425" rIns="91425" bIns="91425" anchor="t" anchorCtr="0">
            <a:noAutofit/>
          </a:bodyPr>
          <a:lstStyle/>
          <a:p>
            <a:pPr marL="0" lvl="0" indent="0" rtl="0">
              <a:spcBef>
                <a:spcPts val="0"/>
              </a:spcBef>
              <a:buClr>
                <a:srgbClr val="006699"/>
              </a:buClr>
              <a:buSzPct val="25000"/>
              <a:buFont typeface="Verdana"/>
              <a:buNone/>
            </a:pPr>
            <a:r>
              <a:rPr lang="en-US" sz="1600" b="1">
                <a:solidFill>
                  <a:srgbClr val="0000FF"/>
                </a:solidFill>
              </a:rPr>
              <a:t>Standard 8.2.3: Evaluate the major debates that occurred during the development of the Constitution and their ultimate resolutions in such areas as shared power among institutions, divided state-federal power, slavery, the rights of individuals and states (later addressed by the addition of the Bill of Rights), and the status of American Indian nations under the commerce clause.</a:t>
            </a:r>
          </a:p>
          <a:p>
            <a:pPr marL="0" lvl="0" indent="0" rtl="0">
              <a:spcBef>
                <a:spcPts val="0"/>
              </a:spcBef>
              <a:buClr>
                <a:srgbClr val="006699"/>
              </a:buClr>
              <a:buSzPct val="25000"/>
              <a:buFont typeface="Verdana"/>
              <a:buNone/>
            </a:pPr>
            <a:endParaRPr sz="1600" b="1">
              <a:solidFill>
                <a:srgbClr val="0000FF"/>
              </a:solidFill>
            </a:endParaRPr>
          </a:p>
          <a:p>
            <a:pPr marL="0" lvl="0" indent="0" rtl="0">
              <a:spcBef>
                <a:spcPts val="320"/>
              </a:spcBef>
              <a:buClr>
                <a:srgbClr val="006699"/>
              </a:buClr>
              <a:buSzPct val="25000"/>
              <a:buFont typeface="Verdana"/>
              <a:buNone/>
            </a:pPr>
            <a:r>
              <a:rPr lang="en-US" sz="1600" b="1">
                <a:solidFill>
                  <a:srgbClr val="0000FF"/>
                </a:solidFill>
              </a:rPr>
              <a:t>RH 8.7: Integrate visual information (e.g., in charts, graphs, photos, videos, or maps) with other information in print and digital texts.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Shape 156"/>
          <p:cNvSpPr txBox="1">
            <a:spLocks noGrp="1"/>
          </p:cNvSpPr>
          <p:nvPr>
            <p:ph type="body" idx="1"/>
          </p:nvPr>
        </p:nvSpPr>
        <p:spPr>
          <a:xfrm>
            <a:off x="396450" y="460075"/>
            <a:ext cx="8351100" cy="5675700"/>
          </a:xfrm>
          <a:prstGeom prst="rect">
            <a:avLst/>
          </a:prstGeom>
        </p:spPr>
        <p:txBody>
          <a:bodyPr lIns="91425" tIns="91425" rIns="91425" bIns="91425" anchor="t" anchorCtr="0">
            <a:noAutofit/>
          </a:bodyPr>
          <a:lstStyle/>
          <a:p>
            <a:pPr lvl="0" rtl="0">
              <a:spcBef>
                <a:spcPts val="0"/>
              </a:spcBef>
              <a:buNone/>
            </a:pPr>
            <a:r>
              <a:rPr lang="en-US" sz="3600" b="1">
                <a:solidFill>
                  <a:schemeClr val="accent6"/>
                </a:solidFill>
              </a:rPr>
              <a:t>Prior Knowledge:</a:t>
            </a:r>
          </a:p>
          <a:p>
            <a:pPr lvl="0" rtl="0">
              <a:spcBef>
                <a:spcPts val="0"/>
              </a:spcBef>
              <a:buNone/>
            </a:pPr>
            <a:endParaRPr sz="3600" b="1">
              <a:solidFill>
                <a:schemeClr val="accent6"/>
              </a:solidFill>
            </a:endParaRPr>
          </a:p>
          <a:p>
            <a:pPr lvl="0" rtl="0">
              <a:spcBef>
                <a:spcPts val="0"/>
              </a:spcBef>
              <a:buNone/>
            </a:pPr>
            <a:r>
              <a:rPr lang="en-US" sz="3600" b="1">
                <a:solidFill>
                  <a:srgbClr val="000000"/>
                </a:solidFill>
              </a:rPr>
              <a:t>You already why they held the Second Constitutional Convention.</a:t>
            </a:r>
          </a:p>
          <a:p>
            <a:pPr lvl="0" rtl="0">
              <a:spcBef>
                <a:spcPts val="0"/>
              </a:spcBef>
              <a:buNone/>
            </a:pPr>
            <a:endParaRPr sz="3600" b="1">
              <a:solidFill>
                <a:srgbClr val="000000"/>
              </a:solidFill>
            </a:endParaRPr>
          </a:p>
          <a:p>
            <a:pPr lvl="0" rtl="0">
              <a:spcBef>
                <a:spcPts val="0"/>
              </a:spcBef>
              <a:buNone/>
            </a:pPr>
            <a:r>
              <a:rPr lang="en-US" sz="3600" b="1">
                <a:solidFill>
                  <a:srgbClr val="000000"/>
                </a:solidFill>
              </a:rPr>
              <a:t>How did they decide to conduct the convention (SHHH)?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Shape 161"/>
          <p:cNvSpPr txBox="1">
            <a:spLocks noGrp="1"/>
          </p:cNvSpPr>
          <p:nvPr>
            <p:ph type="title"/>
          </p:nvPr>
        </p:nvSpPr>
        <p:spPr>
          <a:xfrm>
            <a:off x="261900" y="527750"/>
            <a:ext cx="8620200" cy="24828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262626"/>
              </a:buClr>
              <a:buSzPct val="25000"/>
              <a:buFont typeface="Arial"/>
              <a:buNone/>
            </a:pPr>
            <a:r>
              <a:rPr lang="en-US" sz="2400" b="1">
                <a:latin typeface="Arial"/>
                <a:ea typeface="Arial"/>
                <a:cs typeface="Arial"/>
                <a:sym typeface="Arial"/>
              </a:rPr>
              <a:t>Steps:</a:t>
            </a:r>
          </a:p>
          <a:p>
            <a:pPr marL="457200" marR="0" lvl="0" indent="-381000" algn="l" rtl="0">
              <a:lnSpc>
                <a:spcPct val="100000"/>
              </a:lnSpc>
              <a:spcBef>
                <a:spcPts val="0"/>
              </a:spcBef>
              <a:spcAft>
                <a:spcPts val="0"/>
              </a:spcAft>
              <a:buSzPct val="100000"/>
              <a:buFont typeface="Arial"/>
              <a:buAutoNum type="arabicPeriod"/>
            </a:pPr>
            <a:r>
              <a:rPr lang="en-US" sz="2400" b="1">
                <a:latin typeface="Arial"/>
                <a:ea typeface="Arial"/>
                <a:cs typeface="Arial"/>
                <a:sym typeface="Arial"/>
              </a:rPr>
              <a:t>Read the text.</a:t>
            </a:r>
          </a:p>
          <a:p>
            <a:pPr marL="457200" marR="0" lvl="0" indent="-381000" algn="l" rtl="0">
              <a:lnSpc>
                <a:spcPct val="100000"/>
              </a:lnSpc>
              <a:spcBef>
                <a:spcPts val="0"/>
              </a:spcBef>
              <a:spcAft>
                <a:spcPts val="0"/>
              </a:spcAft>
              <a:buSzPct val="100000"/>
              <a:buFont typeface="Arial"/>
              <a:buAutoNum type="arabicPeriod"/>
            </a:pPr>
            <a:r>
              <a:rPr lang="en-US" sz="2400" b="1">
                <a:latin typeface="Arial"/>
                <a:ea typeface="Arial"/>
                <a:cs typeface="Arial"/>
                <a:sym typeface="Arial"/>
              </a:rPr>
              <a:t>List the key facts about each plan on the Graphic Organizer.</a:t>
            </a:r>
          </a:p>
          <a:p>
            <a:pPr marL="457200" marR="0" lvl="0" indent="-381000" algn="l" rtl="0">
              <a:lnSpc>
                <a:spcPct val="100000"/>
              </a:lnSpc>
              <a:spcBef>
                <a:spcPts val="0"/>
              </a:spcBef>
              <a:spcAft>
                <a:spcPts val="0"/>
              </a:spcAft>
              <a:buSzPct val="100000"/>
              <a:buFont typeface="Arial"/>
              <a:buAutoNum type="arabicPeriod"/>
            </a:pPr>
            <a:r>
              <a:rPr lang="en-US" sz="2400" b="1">
                <a:latin typeface="Arial"/>
                <a:ea typeface="Arial"/>
                <a:cs typeface="Arial"/>
                <a:sym typeface="Arial"/>
              </a:rPr>
              <a:t>Highlight similarities between the plans.</a:t>
            </a:r>
          </a:p>
        </p:txBody>
      </p:sp>
      <p:sp>
        <p:nvSpPr>
          <p:cNvPr id="162" name="Shape 162"/>
          <p:cNvSpPr txBox="1"/>
          <p:nvPr/>
        </p:nvSpPr>
        <p:spPr>
          <a:xfrm>
            <a:off x="6424100" y="441000"/>
            <a:ext cx="2371200" cy="520800"/>
          </a:xfrm>
          <a:prstGeom prst="rect">
            <a:avLst/>
          </a:prstGeom>
          <a:noFill/>
          <a:ln>
            <a:noFill/>
          </a:ln>
        </p:spPr>
        <p:txBody>
          <a:bodyPr lIns="91425" tIns="91425" rIns="91425" bIns="91425" anchor="t" anchorCtr="0">
            <a:noAutofit/>
          </a:bodyPr>
          <a:lstStyle/>
          <a:p>
            <a:pPr lvl="0">
              <a:spcBef>
                <a:spcPts val="0"/>
              </a:spcBef>
              <a:buNone/>
            </a:pPr>
            <a:r>
              <a:rPr lang="en-US" sz="2400" b="1"/>
              <a:t>Skills</a:t>
            </a:r>
          </a:p>
        </p:txBody>
      </p:sp>
      <p:graphicFrame>
        <p:nvGraphicFramePr>
          <p:cNvPr id="163" name="Shape 163"/>
          <p:cNvGraphicFramePr/>
          <p:nvPr/>
        </p:nvGraphicFramePr>
        <p:xfrm>
          <a:off x="375225" y="3184175"/>
          <a:ext cx="8393550" cy="3030250"/>
        </p:xfrm>
        <a:graphic>
          <a:graphicData uri="http://schemas.openxmlformats.org/drawingml/2006/table">
            <a:tbl>
              <a:tblPr>
                <a:noFill/>
                <a:tableStyleId>{DF538485-5FA0-42F3-B766-0B73EBE59380}</a:tableStyleId>
              </a:tblPr>
              <a:tblGrid>
                <a:gridCol w="2797850"/>
                <a:gridCol w="2797850"/>
                <a:gridCol w="2797850"/>
              </a:tblGrid>
              <a:tr h="518750">
                <a:tc>
                  <a:txBody>
                    <a:bodyPr/>
                    <a:lstStyle/>
                    <a:p>
                      <a:pPr lvl="0" algn="ctr">
                        <a:spcBef>
                          <a:spcPts val="0"/>
                        </a:spcBef>
                        <a:buNone/>
                      </a:pPr>
                      <a:r>
                        <a:rPr lang="en-US" sz="1800" b="1"/>
                        <a:t>Virginia Plan</a:t>
                      </a:r>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a:spcBef>
                          <a:spcPts val="0"/>
                        </a:spcBef>
                        <a:buNone/>
                      </a:pPr>
                      <a:r>
                        <a:rPr lang="en-US" sz="1800" b="1"/>
                        <a:t>Great Compromise</a:t>
                      </a:r>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a:spcBef>
                          <a:spcPts val="0"/>
                        </a:spcBef>
                        <a:buNone/>
                      </a:pPr>
                      <a:r>
                        <a:rPr lang="en-US" sz="1800" b="1"/>
                        <a:t>New Jersey Plan</a:t>
                      </a:r>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r>
              <a:tr h="1732600">
                <a:tc>
                  <a:txBody>
                    <a:bodyPr/>
                    <a:lstStyle/>
                    <a:p>
                      <a:pPr lvl="0">
                        <a:spcBef>
                          <a:spcPts val="0"/>
                        </a:spcBef>
                        <a:buNone/>
                      </a:pPr>
                      <a:endParaRPr b="1"/>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spcBef>
                          <a:spcPts val="0"/>
                        </a:spcBef>
                        <a:buNone/>
                      </a:pPr>
                      <a:endParaRPr b="1"/>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spcBef>
                          <a:spcPts val="0"/>
                        </a:spcBef>
                        <a:buNone/>
                      </a:pPr>
                      <a:endParaRPr b="1"/>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r>
              <a:tr h="778900">
                <a:tc>
                  <a:txBody>
                    <a:bodyPr/>
                    <a:lstStyle/>
                    <a:p>
                      <a:pPr lvl="0" algn="ctr">
                        <a:spcBef>
                          <a:spcPts val="0"/>
                        </a:spcBef>
                        <a:buNone/>
                      </a:pPr>
                      <a:r>
                        <a:rPr lang="en-US" sz="1800" b="1"/>
                        <a:t>James Madison</a:t>
                      </a:r>
                    </a:p>
                  </a:txBody>
                  <a:tcPr marL="91425" marR="91425" marT="91425" marB="91425" anchor="ctr">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a:spcBef>
                          <a:spcPts val="0"/>
                        </a:spcBef>
                        <a:buNone/>
                      </a:pPr>
                      <a:r>
                        <a:rPr lang="en-US" sz="1800" b="1"/>
                        <a:t>Roger Sherman</a:t>
                      </a:r>
                    </a:p>
                  </a:txBody>
                  <a:tcPr marL="91425" marR="91425" marT="91425" marB="91425" anchor="ctr">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a:spcBef>
                          <a:spcPts val="0"/>
                        </a:spcBef>
                        <a:buNone/>
                      </a:pPr>
                      <a:r>
                        <a:rPr lang="en-US" sz="1800" b="1"/>
                        <a:t>William Patterson</a:t>
                      </a:r>
                    </a:p>
                  </a:txBody>
                  <a:tcPr marL="91425" marR="91425" marT="91425" marB="91425" anchor="ctr">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Shape 168"/>
          <p:cNvSpPr txBox="1">
            <a:spLocks noGrp="1"/>
          </p:cNvSpPr>
          <p:nvPr>
            <p:ph type="title"/>
          </p:nvPr>
        </p:nvSpPr>
        <p:spPr>
          <a:xfrm>
            <a:off x="261900" y="381000"/>
            <a:ext cx="8620200" cy="6101999"/>
          </a:xfrm>
          <a:prstGeom prst="rect">
            <a:avLst/>
          </a:prstGeom>
          <a:noFill/>
          <a:ln>
            <a:noFill/>
          </a:ln>
        </p:spPr>
        <p:txBody>
          <a:bodyPr lIns="91425" tIns="45700" rIns="91425" bIns="45700" anchor="t" anchorCtr="0">
            <a:noAutofit/>
          </a:bodyPr>
          <a:lstStyle/>
          <a:p>
            <a:pPr lvl="0" rtl="0">
              <a:spcBef>
                <a:spcPts val="0"/>
              </a:spcBef>
              <a:buClr>
                <a:schemeClr val="dk1"/>
              </a:buClr>
              <a:buSzPct val="55000"/>
              <a:buFont typeface="Arial"/>
              <a:buNone/>
            </a:pPr>
            <a:r>
              <a:rPr lang="en-US" sz="2000" b="1">
                <a:solidFill>
                  <a:srgbClr val="0000FF"/>
                </a:solidFill>
                <a:latin typeface="Times New Roman"/>
                <a:ea typeface="Times New Roman"/>
                <a:cs typeface="Times New Roman"/>
                <a:sym typeface="Times New Roman"/>
              </a:rPr>
              <a:t>The Virginia Plan</a:t>
            </a:r>
          </a:p>
          <a:p>
            <a:pPr lvl="0" rtl="0">
              <a:spcBef>
                <a:spcPts val="0"/>
              </a:spcBef>
              <a:buNone/>
            </a:pPr>
            <a:r>
              <a:rPr lang="en-US" sz="2000" b="1">
                <a:solidFill>
                  <a:schemeClr val="dk1"/>
                </a:solidFill>
                <a:latin typeface="Times New Roman"/>
                <a:ea typeface="Times New Roman"/>
                <a:cs typeface="Times New Roman"/>
                <a:sym typeface="Times New Roman"/>
              </a:rPr>
              <a:t>	</a:t>
            </a:r>
            <a:r>
              <a:rPr lang="en-US" sz="2000" b="1">
                <a:solidFill>
                  <a:srgbClr val="999999"/>
                </a:solidFill>
                <a:latin typeface="Times New Roman"/>
                <a:ea typeface="Times New Roman"/>
                <a:cs typeface="Times New Roman"/>
                <a:sym typeface="Times New Roman"/>
              </a:rPr>
              <a:t>39.</a:t>
            </a:r>
            <a:r>
              <a:rPr lang="en-US" sz="2000" b="1">
                <a:solidFill>
                  <a:schemeClr val="dk1"/>
                </a:solidFill>
                <a:latin typeface="Times New Roman"/>
                <a:ea typeface="Times New Roman"/>
                <a:cs typeface="Times New Roman"/>
                <a:sym typeface="Times New Roman"/>
              </a:rPr>
              <a:t> The Virginia Plan was written by James Madison. </a:t>
            </a:r>
            <a:r>
              <a:rPr lang="en-US" sz="2000" b="1">
                <a:solidFill>
                  <a:srgbClr val="999999"/>
                </a:solidFill>
                <a:latin typeface="Times New Roman"/>
                <a:ea typeface="Times New Roman"/>
                <a:cs typeface="Times New Roman"/>
                <a:sym typeface="Times New Roman"/>
              </a:rPr>
              <a:t>40.</a:t>
            </a:r>
            <a:r>
              <a:rPr lang="en-US" sz="2000" b="1">
                <a:solidFill>
                  <a:schemeClr val="dk1"/>
                </a:solidFill>
                <a:latin typeface="Times New Roman"/>
                <a:ea typeface="Times New Roman"/>
                <a:cs typeface="Times New Roman"/>
                <a:sym typeface="Times New Roman"/>
              </a:rPr>
              <a:t> It was written to replace the Articles of Confederation instead of revising them. </a:t>
            </a:r>
            <a:r>
              <a:rPr lang="en-US" sz="2000" b="1">
                <a:solidFill>
                  <a:srgbClr val="999999"/>
                </a:solidFill>
                <a:latin typeface="Times New Roman"/>
                <a:ea typeface="Times New Roman"/>
                <a:cs typeface="Times New Roman"/>
                <a:sym typeface="Times New Roman"/>
              </a:rPr>
              <a:t>41.</a:t>
            </a:r>
            <a:r>
              <a:rPr lang="en-US" sz="2000" b="1">
                <a:solidFill>
                  <a:schemeClr val="dk1"/>
                </a:solidFill>
                <a:latin typeface="Times New Roman"/>
                <a:ea typeface="Times New Roman"/>
                <a:cs typeface="Times New Roman"/>
                <a:sym typeface="Times New Roman"/>
              </a:rPr>
              <a:t> It proposed </a:t>
            </a:r>
            <a:r>
              <a:rPr lang="en-US" sz="2000" b="1" u="sng">
                <a:solidFill>
                  <a:schemeClr val="dk1"/>
                </a:solidFill>
                <a:latin typeface="Times New Roman"/>
                <a:ea typeface="Times New Roman"/>
                <a:cs typeface="Times New Roman"/>
                <a:sym typeface="Times New Roman"/>
              </a:rPr>
              <a:t>three branches of government (executive, judicial, and legislative)</a:t>
            </a:r>
            <a:r>
              <a:rPr lang="en-US" sz="2000" b="1">
                <a:solidFill>
                  <a:schemeClr val="dk1"/>
                </a:solidFill>
                <a:latin typeface="Times New Roman"/>
                <a:ea typeface="Times New Roman"/>
                <a:cs typeface="Times New Roman"/>
                <a:sym typeface="Times New Roman"/>
              </a:rPr>
              <a:t> with a ‘</a:t>
            </a:r>
            <a:r>
              <a:rPr lang="en-US" sz="2000" b="1" u="sng">
                <a:solidFill>
                  <a:schemeClr val="dk1"/>
                </a:solidFill>
                <a:latin typeface="Times New Roman"/>
                <a:ea typeface="Times New Roman"/>
                <a:cs typeface="Times New Roman"/>
                <a:sym typeface="Times New Roman"/>
              </a:rPr>
              <a:t>checks and balances’ system</a:t>
            </a:r>
            <a:r>
              <a:rPr lang="en-US" sz="2000" b="1">
                <a:solidFill>
                  <a:schemeClr val="dk1"/>
                </a:solidFill>
                <a:latin typeface="Times New Roman"/>
                <a:ea typeface="Times New Roman"/>
                <a:cs typeface="Times New Roman"/>
                <a:sym typeface="Times New Roman"/>
              </a:rPr>
              <a:t> to prevent abuses of power. </a:t>
            </a:r>
            <a:r>
              <a:rPr lang="en-US" sz="2000" b="1">
                <a:solidFill>
                  <a:srgbClr val="999999"/>
                </a:solidFill>
                <a:latin typeface="Times New Roman"/>
                <a:ea typeface="Times New Roman"/>
                <a:cs typeface="Times New Roman"/>
                <a:sym typeface="Times New Roman"/>
              </a:rPr>
              <a:t>42.</a:t>
            </a:r>
            <a:r>
              <a:rPr lang="en-US" sz="2000" b="1">
                <a:solidFill>
                  <a:schemeClr val="dk1"/>
                </a:solidFill>
                <a:latin typeface="Times New Roman"/>
                <a:ea typeface="Times New Roman"/>
                <a:cs typeface="Times New Roman"/>
                <a:sym typeface="Times New Roman"/>
              </a:rPr>
              <a:t> Madison believed that, although a stronger central government was necessary to defend against foreign invaders and to control the power of the states, it was also important to make sure that no one entity of government ever had too much power. </a:t>
            </a:r>
            <a:r>
              <a:rPr lang="en-US" sz="2000" b="1">
                <a:solidFill>
                  <a:srgbClr val="999999"/>
                </a:solidFill>
                <a:latin typeface="Times New Roman"/>
                <a:ea typeface="Times New Roman"/>
                <a:cs typeface="Times New Roman"/>
                <a:sym typeface="Times New Roman"/>
              </a:rPr>
              <a:t>43.</a:t>
            </a:r>
            <a:r>
              <a:rPr lang="en-US" sz="2000" b="1">
                <a:solidFill>
                  <a:schemeClr val="dk1"/>
                </a:solidFill>
                <a:latin typeface="Times New Roman"/>
                <a:ea typeface="Times New Roman"/>
                <a:cs typeface="Times New Roman"/>
                <a:sym typeface="Times New Roman"/>
              </a:rPr>
              <a:t> Edmund Randolph presented the plan to the Convention on May 29, 1787. </a:t>
            </a:r>
            <a:r>
              <a:rPr lang="en-US" sz="2000" b="1">
                <a:solidFill>
                  <a:srgbClr val="999999"/>
                </a:solidFill>
                <a:latin typeface="Times New Roman"/>
                <a:ea typeface="Times New Roman"/>
                <a:cs typeface="Times New Roman"/>
                <a:sym typeface="Times New Roman"/>
              </a:rPr>
              <a:t>44.</a:t>
            </a:r>
            <a:r>
              <a:rPr lang="en-US" sz="2000" b="1">
                <a:solidFill>
                  <a:schemeClr val="dk1"/>
                </a:solidFill>
                <a:latin typeface="Times New Roman"/>
                <a:ea typeface="Times New Roman"/>
                <a:cs typeface="Times New Roman"/>
                <a:sym typeface="Times New Roman"/>
              </a:rPr>
              <a:t> In the Virginia Plan, the </a:t>
            </a:r>
            <a:r>
              <a:rPr lang="en-US" sz="2000" b="1" u="sng">
                <a:solidFill>
                  <a:schemeClr val="dk1"/>
                </a:solidFill>
                <a:latin typeface="Times New Roman"/>
                <a:ea typeface="Times New Roman"/>
                <a:cs typeface="Times New Roman"/>
                <a:sym typeface="Times New Roman"/>
              </a:rPr>
              <a:t>judicial branch would have the power to strike down laws that were deemed unconstitutional</a:t>
            </a:r>
            <a:r>
              <a:rPr lang="en-US" sz="2000" b="1">
                <a:solidFill>
                  <a:schemeClr val="dk1"/>
                </a:solidFill>
                <a:latin typeface="Times New Roman"/>
                <a:ea typeface="Times New Roman"/>
                <a:cs typeface="Times New Roman"/>
                <a:sym typeface="Times New Roman"/>
              </a:rPr>
              <a:t>, use </a:t>
            </a:r>
            <a:r>
              <a:rPr lang="en-US" sz="2000" b="1" u="sng">
                <a:solidFill>
                  <a:schemeClr val="dk1"/>
                </a:solidFill>
                <a:latin typeface="Times New Roman"/>
                <a:ea typeface="Times New Roman"/>
                <a:cs typeface="Times New Roman"/>
                <a:sym typeface="Times New Roman"/>
              </a:rPr>
              <a:t>armed forces to enforce the laws</a:t>
            </a:r>
            <a:r>
              <a:rPr lang="en-US" sz="2000" b="1">
                <a:solidFill>
                  <a:schemeClr val="dk1"/>
                </a:solidFill>
                <a:latin typeface="Times New Roman"/>
                <a:ea typeface="Times New Roman"/>
                <a:cs typeface="Times New Roman"/>
                <a:sym typeface="Times New Roman"/>
              </a:rPr>
              <a:t>, and regulate interstate trade. </a:t>
            </a:r>
            <a:r>
              <a:rPr lang="en-US" sz="2000" b="1">
                <a:solidFill>
                  <a:srgbClr val="999999"/>
                </a:solidFill>
                <a:latin typeface="Times New Roman"/>
                <a:ea typeface="Times New Roman"/>
                <a:cs typeface="Times New Roman"/>
                <a:sym typeface="Times New Roman"/>
              </a:rPr>
              <a:t>45.</a:t>
            </a:r>
            <a:r>
              <a:rPr lang="en-US" sz="2000" b="1">
                <a:solidFill>
                  <a:schemeClr val="dk1"/>
                </a:solidFill>
                <a:latin typeface="Times New Roman"/>
                <a:ea typeface="Times New Roman"/>
                <a:cs typeface="Times New Roman"/>
                <a:sym typeface="Times New Roman"/>
              </a:rPr>
              <a:t> The </a:t>
            </a:r>
            <a:r>
              <a:rPr lang="en-US" sz="2000" b="1" u="sng">
                <a:solidFill>
                  <a:schemeClr val="dk1"/>
                </a:solidFill>
                <a:latin typeface="Times New Roman"/>
                <a:ea typeface="Times New Roman"/>
                <a:cs typeface="Times New Roman"/>
                <a:sym typeface="Times New Roman"/>
              </a:rPr>
              <a:t>legislative branch would have two different chambers</a:t>
            </a:r>
            <a:r>
              <a:rPr lang="en-US" sz="2000" b="1">
                <a:solidFill>
                  <a:schemeClr val="dk1"/>
                </a:solidFill>
                <a:latin typeface="Times New Roman"/>
                <a:ea typeface="Times New Roman"/>
                <a:cs typeface="Times New Roman"/>
                <a:sym typeface="Times New Roman"/>
              </a:rPr>
              <a:t>. </a:t>
            </a:r>
            <a:r>
              <a:rPr lang="en-US" sz="2000" b="1">
                <a:solidFill>
                  <a:srgbClr val="999999"/>
                </a:solidFill>
                <a:latin typeface="Times New Roman"/>
                <a:ea typeface="Times New Roman"/>
                <a:cs typeface="Times New Roman"/>
                <a:sym typeface="Times New Roman"/>
              </a:rPr>
              <a:t>46.</a:t>
            </a:r>
            <a:r>
              <a:rPr lang="en-US" sz="2000" b="1">
                <a:solidFill>
                  <a:schemeClr val="dk1"/>
                </a:solidFill>
                <a:latin typeface="Times New Roman"/>
                <a:ea typeface="Times New Roman"/>
                <a:cs typeface="Times New Roman"/>
                <a:sym typeface="Times New Roman"/>
              </a:rPr>
              <a:t> One chamber would have elected officials serve for </a:t>
            </a:r>
            <a:r>
              <a:rPr lang="en-US" sz="2000" b="1" u="sng">
                <a:solidFill>
                  <a:schemeClr val="dk1"/>
                </a:solidFill>
                <a:latin typeface="Times New Roman"/>
                <a:ea typeface="Times New Roman"/>
                <a:cs typeface="Times New Roman"/>
                <a:sym typeface="Times New Roman"/>
              </a:rPr>
              <a:t>three years</a:t>
            </a:r>
            <a:r>
              <a:rPr lang="en-US" sz="2000" b="1">
                <a:solidFill>
                  <a:schemeClr val="dk1"/>
                </a:solidFill>
                <a:latin typeface="Times New Roman"/>
                <a:ea typeface="Times New Roman"/>
                <a:cs typeface="Times New Roman"/>
                <a:sym typeface="Times New Roman"/>
              </a:rPr>
              <a:t>, while the other chamber would have elected officials serve for </a:t>
            </a:r>
            <a:r>
              <a:rPr lang="en-US" sz="2000" b="1" u="sng">
                <a:solidFill>
                  <a:schemeClr val="dk1"/>
                </a:solidFill>
                <a:latin typeface="Times New Roman"/>
                <a:ea typeface="Times New Roman"/>
                <a:cs typeface="Times New Roman"/>
                <a:sym typeface="Times New Roman"/>
              </a:rPr>
              <a:t>seven years</a:t>
            </a:r>
            <a:r>
              <a:rPr lang="en-US" sz="2000" b="1">
                <a:solidFill>
                  <a:schemeClr val="dk1"/>
                </a:solidFill>
                <a:latin typeface="Times New Roman"/>
                <a:ea typeface="Times New Roman"/>
                <a:cs typeface="Times New Roman"/>
                <a:sym typeface="Times New Roman"/>
              </a:rPr>
              <a:t>. </a:t>
            </a:r>
            <a:r>
              <a:rPr lang="en-US" sz="2000" b="1">
                <a:solidFill>
                  <a:srgbClr val="999999"/>
                </a:solidFill>
                <a:latin typeface="Times New Roman"/>
                <a:ea typeface="Times New Roman"/>
                <a:cs typeface="Times New Roman"/>
                <a:sym typeface="Times New Roman"/>
              </a:rPr>
              <a:t>47.</a:t>
            </a:r>
            <a:r>
              <a:rPr lang="en-US" sz="2000" b="1">
                <a:solidFill>
                  <a:schemeClr val="dk1"/>
                </a:solidFill>
                <a:latin typeface="Times New Roman"/>
                <a:ea typeface="Times New Roman"/>
                <a:cs typeface="Times New Roman"/>
                <a:sym typeface="Times New Roman"/>
              </a:rPr>
              <a:t> Both chambers would use the </a:t>
            </a:r>
            <a:r>
              <a:rPr lang="en-US" sz="2000" b="1" u="sng">
                <a:solidFill>
                  <a:schemeClr val="dk1"/>
                </a:solidFill>
                <a:latin typeface="Times New Roman"/>
                <a:ea typeface="Times New Roman"/>
                <a:cs typeface="Times New Roman"/>
                <a:sym typeface="Times New Roman"/>
              </a:rPr>
              <a:t>population of the state to determine the amount of seats in each chamber.</a:t>
            </a:r>
            <a:r>
              <a:rPr lang="en-US" sz="2000" b="1">
                <a:solidFill>
                  <a:schemeClr val="dk1"/>
                </a:solidFill>
                <a:latin typeface="Times New Roman"/>
                <a:ea typeface="Times New Roman"/>
                <a:cs typeface="Times New Roman"/>
                <a:sym typeface="Times New Roman"/>
              </a:rPr>
              <a:t> </a:t>
            </a:r>
            <a:r>
              <a:rPr lang="en-US" sz="2000" b="1">
                <a:solidFill>
                  <a:srgbClr val="999999"/>
                </a:solidFill>
                <a:latin typeface="Times New Roman"/>
                <a:ea typeface="Times New Roman"/>
                <a:cs typeface="Times New Roman"/>
                <a:sym typeface="Times New Roman"/>
              </a:rPr>
              <a:t>48.</a:t>
            </a:r>
            <a:r>
              <a:rPr lang="en-US" sz="2000" b="1">
                <a:solidFill>
                  <a:schemeClr val="dk1"/>
                </a:solidFill>
                <a:latin typeface="Times New Roman"/>
                <a:ea typeface="Times New Roman"/>
                <a:cs typeface="Times New Roman"/>
                <a:sym typeface="Times New Roman"/>
              </a:rPr>
              <a:t> Larger states, like Virginia, strongly supported this plan. </a:t>
            </a:r>
            <a:r>
              <a:rPr lang="en-US" sz="2000" b="1">
                <a:solidFill>
                  <a:srgbClr val="999999"/>
                </a:solidFill>
                <a:latin typeface="Times New Roman"/>
                <a:ea typeface="Times New Roman"/>
                <a:cs typeface="Times New Roman"/>
                <a:sym typeface="Times New Roman"/>
              </a:rPr>
              <a:t>49.</a:t>
            </a:r>
            <a:r>
              <a:rPr lang="en-US" sz="2000" b="1">
                <a:solidFill>
                  <a:schemeClr val="dk1"/>
                </a:solidFill>
                <a:latin typeface="Times New Roman"/>
                <a:ea typeface="Times New Roman"/>
                <a:cs typeface="Times New Roman"/>
                <a:sym typeface="Times New Roman"/>
              </a:rPr>
              <a:t> Smaller states, like New Jersey, did not support this plan and instead came up with their own plan.</a:t>
            </a:r>
          </a:p>
        </p:txBody>
      </p:sp>
      <p:sp>
        <p:nvSpPr>
          <p:cNvPr id="169" name="Shape 169"/>
          <p:cNvSpPr txBox="1"/>
          <p:nvPr/>
        </p:nvSpPr>
        <p:spPr>
          <a:xfrm>
            <a:off x="7394225" y="338675"/>
            <a:ext cx="1693200" cy="319800"/>
          </a:xfrm>
          <a:prstGeom prst="rect">
            <a:avLst/>
          </a:prstGeom>
          <a:noFill/>
          <a:ln>
            <a:noFill/>
          </a:ln>
        </p:spPr>
        <p:txBody>
          <a:bodyPr lIns="91425" tIns="91425" rIns="91425" bIns="91425" anchor="t" anchorCtr="0">
            <a:noAutofit/>
          </a:bodyPr>
          <a:lstStyle/>
          <a:p>
            <a:pPr lvl="0">
              <a:spcBef>
                <a:spcPts val="0"/>
              </a:spcBef>
              <a:buNone/>
            </a:pPr>
            <a:r>
              <a:rPr lang="en-US" b="1"/>
              <a:t>Skill - I 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Shape 174"/>
          <p:cNvSpPr txBox="1">
            <a:spLocks noGrp="1"/>
          </p:cNvSpPr>
          <p:nvPr>
            <p:ph type="title"/>
          </p:nvPr>
        </p:nvSpPr>
        <p:spPr>
          <a:xfrm>
            <a:off x="261900" y="527750"/>
            <a:ext cx="8620200" cy="24828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262626"/>
              </a:buClr>
              <a:buSzPct val="25000"/>
              <a:buFont typeface="Arial"/>
              <a:buNone/>
            </a:pPr>
            <a:r>
              <a:rPr lang="en-US" sz="2400" b="1">
                <a:latin typeface="Arial"/>
                <a:ea typeface="Arial"/>
                <a:cs typeface="Arial"/>
                <a:sym typeface="Arial"/>
              </a:rPr>
              <a:t>Steps:</a:t>
            </a:r>
          </a:p>
          <a:p>
            <a:pPr marL="457200" marR="0" lvl="0" indent="-381000" algn="l" rtl="0">
              <a:lnSpc>
                <a:spcPct val="100000"/>
              </a:lnSpc>
              <a:spcBef>
                <a:spcPts val="0"/>
              </a:spcBef>
              <a:spcAft>
                <a:spcPts val="0"/>
              </a:spcAft>
              <a:buSzPct val="100000"/>
              <a:buFont typeface="Arial"/>
              <a:buAutoNum type="arabicPeriod"/>
            </a:pPr>
            <a:r>
              <a:rPr lang="en-US" sz="2400" b="1">
                <a:latin typeface="Arial"/>
                <a:ea typeface="Arial"/>
                <a:cs typeface="Arial"/>
                <a:sym typeface="Arial"/>
              </a:rPr>
              <a:t>Read the text.</a:t>
            </a:r>
          </a:p>
          <a:p>
            <a:pPr marL="457200" marR="0" lvl="0" indent="-381000" algn="l" rtl="0">
              <a:lnSpc>
                <a:spcPct val="100000"/>
              </a:lnSpc>
              <a:spcBef>
                <a:spcPts val="0"/>
              </a:spcBef>
              <a:spcAft>
                <a:spcPts val="0"/>
              </a:spcAft>
              <a:buSzPct val="100000"/>
              <a:buFont typeface="Arial"/>
              <a:buAutoNum type="arabicPeriod"/>
            </a:pPr>
            <a:r>
              <a:rPr lang="en-US" sz="2400" b="1">
                <a:latin typeface="Arial"/>
                <a:ea typeface="Arial"/>
                <a:cs typeface="Arial"/>
                <a:sym typeface="Arial"/>
              </a:rPr>
              <a:t>List the key facts about each plan on the Graphic Organizer.</a:t>
            </a:r>
          </a:p>
          <a:p>
            <a:pPr marL="457200" marR="0" lvl="0" indent="-381000" algn="l" rtl="0">
              <a:lnSpc>
                <a:spcPct val="100000"/>
              </a:lnSpc>
              <a:spcBef>
                <a:spcPts val="0"/>
              </a:spcBef>
              <a:spcAft>
                <a:spcPts val="0"/>
              </a:spcAft>
              <a:buSzPct val="100000"/>
              <a:buFont typeface="Arial"/>
              <a:buAutoNum type="arabicPeriod"/>
            </a:pPr>
            <a:r>
              <a:rPr lang="en-US" sz="2400" b="1">
                <a:latin typeface="Arial"/>
                <a:ea typeface="Arial"/>
                <a:cs typeface="Arial"/>
                <a:sym typeface="Arial"/>
              </a:rPr>
              <a:t>Highlight similarities between the plans.</a:t>
            </a:r>
          </a:p>
        </p:txBody>
      </p:sp>
      <p:sp>
        <p:nvSpPr>
          <p:cNvPr id="175" name="Shape 175"/>
          <p:cNvSpPr txBox="1"/>
          <p:nvPr/>
        </p:nvSpPr>
        <p:spPr>
          <a:xfrm>
            <a:off x="6424100" y="441000"/>
            <a:ext cx="2371200" cy="520800"/>
          </a:xfrm>
          <a:prstGeom prst="rect">
            <a:avLst/>
          </a:prstGeom>
          <a:noFill/>
          <a:ln>
            <a:noFill/>
          </a:ln>
        </p:spPr>
        <p:txBody>
          <a:bodyPr lIns="91425" tIns="91425" rIns="91425" bIns="91425" anchor="t" anchorCtr="0">
            <a:noAutofit/>
          </a:bodyPr>
          <a:lstStyle/>
          <a:p>
            <a:pPr lvl="0" rtl="0">
              <a:spcBef>
                <a:spcPts val="0"/>
              </a:spcBef>
              <a:buNone/>
            </a:pPr>
            <a:r>
              <a:rPr lang="en-US" sz="2400" b="1"/>
              <a:t>Skills</a:t>
            </a:r>
          </a:p>
        </p:txBody>
      </p:sp>
      <p:graphicFrame>
        <p:nvGraphicFramePr>
          <p:cNvPr id="176" name="Shape 176"/>
          <p:cNvGraphicFramePr/>
          <p:nvPr/>
        </p:nvGraphicFramePr>
        <p:xfrm>
          <a:off x="375225" y="2558975"/>
          <a:ext cx="8393550" cy="3827460"/>
        </p:xfrm>
        <a:graphic>
          <a:graphicData uri="http://schemas.openxmlformats.org/drawingml/2006/table">
            <a:tbl>
              <a:tblPr>
                <a:noFill/>
                <a:tableStyleId>{DF538485-5FA0-42F3-B766-0B73EBE59380}</a:tableStyleId>
              </a:tblPr>
              <a:tblGrid>
                <a:gridCol w="2797850"/>
                <a:gridCol w="2797850"/>
                <a:gridCol w="2797850"/>
              </a:tblGrid>
              <a:tr h="518750">
                <a:tc>
                  <a:txBody>
                    <a:bodyPr/>
                    <a:lstStyle/>
                    <a:p>
                      <a:pPr lvl="0" algn="ctr" rtl="0">
                        <a:spcBef>
                          <a:spcPts val="0"/>
                        </a:spcBef>
                        <a:buNone/>
                      </a:pPr>
                      <a:r>
                        <a:rPr lang="en-US" sz="1800" b="1"/>
                        <a:t>Virginia Plan</a:t>
                      </a:r>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rtl="0">
                        <a:spcBef>
                          <a:spcPts val="0"/>
                        </a:spcBef>
                        <a:buNone/>
                      </a:pPr>
                      <a:r>
                        <a:rPr lang="en-US" sz="1800" b="1"/>
                        <a:t>Great Compromise</a:t>
                      </a:r>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rtl="0">
                        <a:spcBef>
                          <a:spcPts val="0"/>
                        </a:spcBef>
                        <a:buNone/>
                      </a:pPr>
                      <a:r>
                        <a:rPr lang="en-US" sz="1800" b="1"/>
                        <a:t>New Jersey Plan</a:t>
                      </a:r>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r>
              <a:tr h="1732600">
                <a:tc>
                  <a:txBody>
                    <a:bodyPr/>
                    <a:lstStyle/>
                    <a:p>
                      <a:pPr lvl="0">
                        <a:spcBef>
                          <a:spcPts val="0"/>
                        </a:spcBef>
                        <a:buNone/>
                      </a:pPr>
                      <a:endParaRPr b="1"/>
                    </a:p>
                    <a:p>
                      <a:pPr lvl="0">
                        <a:spcBef>
                          <a:spcPts val="0"/>
                        </a:spcBef>
                        <a:buNone/>
                      </a:pPr>
                      <a:endParaRPr b="1"/>
                    </a:p>
                    <a:p>
                      <a:pPr lvl="0">
                        <a:spcBef>
                          <a:spcPts val="0"/>
                        </a:spcBef>
                        <a:buNone/>
                      </a:pPr>
                      <a:endParaRPr b="1"/>
                    </a:p>
                    <a:p>
                      <a:pPr lvl="0">
                        <a:spcBef>
                          <a:spcPts val="0"/>
                        </a:spcBef>
                        <a:buNone/>
                      </a:pPr>
                      <a:endParaRPr b="1"/>
                    </a:p>
                    <a:p>
                      <a:pPr lvl="0">
                        <a:spcBef>
                          <a:spcPts val="0"/>
                        </a:spcBef>
                        <a:buNone/>
                      </a:pPr>
                      <a:endParaRPr b="1"/>
                    </a:p>
                    <a:p>
                      <a:pPr lvl="0">
                        <a:spcBef>
                          <a:spcPts val="0"/>
                        </a:spcBef>
                        <a:buNone/>
                      </a:pPr>
                      <a:endParaRPr b="1"/>
                    </a:p>
                    <a:p>
                      <a:pPr lvl="0">
                        <a:spcBef>
                          <a:spcPts val="0"/>
                        </a:spcBef>
                        <a:buNone/>
                      </a:pPr>
                      <a:endParaRPr b="1"/>
                    </a:p>
                    <a:p>
                      <a:pPr lvl="0">
                        <a:spcBef>
                          <a:spcPts val="0"/>
                        </a:spcBef>
                        <a:buNone/>
                      </a:pPr>
                      <a:endParaRPr b="1"/>
                    </a:p>
                    <a:p>
                      <a:pPr lvl="0">
                        <a:spcBef>
                          <a:spcPts val="0"/>
                        </a:spcBef>
                        <a:buNone/>
                      </a:pPr>
                      <a:endParaRPr b="1"/>
                    </a:p>
                    <a:p>
                      <a:pPr lvl="0">
                        <a:spcBef>
                          <a:spcPts val="0"/>
                        </a:spcBef>
                        <a:buNone/>
                      </a:pPr>
                      <a:endParaRPr b="1"/>
                    </a:p>
                    <a:p>
                      <a:pPr lvl="0" rtl="0">
                        <a:spcBef>
                          <a:spcPts val="0"/>
                        </a:spcBef>
                        <a:buNone/>
                      </a:pPr>
                      <a:endParaRPr b="1"/>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rtl="0">
                        <a:spcBef>
                          <a:spcPts val="0"/>
                        </a:spcBef>
                        <a:buNone/>
                      </a:pPr>
                      <a:endParaRPr b="1"/>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rtl="0">
                        <a:spcBef>
                          <a:spcPts val="0"/>
                        </a:spcBef>
                        <a:buNone/>
                      </a:pPr>
                      <a:endParaRPr b="1"/>
                    </a:p>
                  </a:txBody>
                  <a:tcPr marL="91425" marR="91425" marT="91425" marB="91425">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r>
              <a:tr h="778900">
                <a:tc>
                  <a:txBody>
                    <a:bodyPr/>
                    <a:lstStyle/>
                    <a:p>
                      <a:pPr lvl="0" algn="ctr" rtl="0">
                        <a:spcBef>
                          <a:spcPts val="0"/>
                        </a:spcBef>
                        <a:buNone/>
                      </a:pPr>
                      <a:r>
                        <a:rPr lang="en-US" sz="1800" b="1"/>
                        <a:t>James Madison</a:t>
                      </a:r>
                    </a:p>
                  </a:txBody>
                  <a:tcPr marL="91425" marR="91425" marT="91425" marB="91425" anchor="ctr">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rtl="0">
                        <a:spcBef>
                          <a:spcPts val="0"/>
                        </a:spcBef>
                        <a:buNone/>
                      </a:pPr>
                      <a:r>
                        <a:rPr lang="en-US" sz="1800" b="1"/>
                        <a:t>Roger Sherman</a:t>
                      </a:r>
                    </a:p>
                  </a:txBody>
                  <a:tcPr marL="91425" marR="91425" marT="91425" marB="91425" anchor="ctr">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c>
                  <a:txBody>
                    <a:bodyPr/>
                    <a:lstStyle/>
                    <a:p>
                      <a:pPr lvl="0" algn="ctr" rtl="0">
                        <a:spcBef>
                          <a:spcPts val="0"/>
                        </a:spcBef>
                        <a:buNone/>
                      </a:pPr>
                      <a:r>
                        <a:rPr lang="en-US" sz="1800" b="1"/>
                        <a:t>William Patterson</a:t>
                      </a:r>
                    </a:p>
                  </a:txBody>
                  <a:tcPr marL="91425" marR="91425" marT="91425" marB="91425" anchor="ctr">
                    <a:lnL w="19050" cap="flat" cmpd="sng">
                      <a:solidFill>
                        <a:srgbClr val="000000"/>
                      </a:solidFill>
                      <a:prstDash val="solid"/>
                      <a:round/>
                      <a:headEnd type="none" w="med" len="med"/>
                      <a:tailEnd type="none" w="med" len="med"/>
                    </a:lnL>
                    <a:lnR w="19050" cap="flat" cmpd="sng">
                      <a:solidFill>
                        <a:srgbClr val="000000"/>
                      </a:solidFill>
                      <a:prstDash val="solid"/>
                      <a:round/>
                      <a:headEnd type="none" w="med" len="med"/>
                      <a:tailEnd type="none" w="med" len="med"/>
                    </a:lnR>
                    <a:lnT w="19050" cap="flat" cmpd="sng">
                      <a:solidFill>
                        <a:srgbClr val="000000"/>
                      </a:solidFill>
                      <a:prstDash val="solid"/>
                      <a:round/>
                      <a:headEnd type="none" w="med" len="med"/>
                      <a:tailEnd type="none" w="med" len="med"/>
                    </a:lnT>
                    <a:lnB w="19050" cap="flat" cmpd="sng">
                      <a:solidFill>
                        <a:srgbClr val="000000"/>
                      </a:solidFill>
                      <a:prstDash val="solid"/>
                      <a:round/>
                      <a:headEnd type="none" w="med" len="med"/>
                      <a:tailEnd type="none" w="med" len="med"/>
                    </a:lnB>
                  </a:tcPr>
                </a:tc>
              </a:tr>
            </a:tbl>
          </a:graphicData>
        </a:graphic>
      </p:graphicFrame>
      <p:sp>
        <p:nvSpPr>
          <p:cNvPr id="177" name="Shape 177"/>
          <p:cNvSpPr txBox="1"/>
          <p:nvPr/>
        </p:nvSpPr>
        <p:spPr>
          <a:xfrm>
            <a:off x="424750" y="3162050"/>
            <a:ext cx="2619300" cy="2229900"/>
          </a:xfrm>
          <a:prstGeom prst="rect">
            <a:avLst/>
          </a:prstGeom>
          <a:noFill/>
          <a:ln>
            <a:noFill/>
          </a:ln>
        </p:spPr>
        <p:txBody>
          <a:bodyPr lIns="91425" tIns="91425" rIns="91425" bIns="91425" anchor="t" anchorCtr="0">
            <a:noAutofit/>
          </a:bodyPr>
          <a:lstStyle/>
          <a:p>
            <a:pPr lvl="0">
              <a:spcBef>
                <a:spcPts val="0"/>
              </a:spcBef>
              <a:buClr>
                <a:schemeClr val="dk1"/>
              </a:buClr>
              <a:buSzPct val="91666"/>
              <a:buFont typeface="Arial"/>
              <a:buNone/>
            </a:pPr>
            <a:r>
              <a:rPr lang="en-US" sz="1200" b="1">
                <a:solidFill>
                  <a:schemeClr val="dk1"/>
                </a:solidFill>
              </a:rPr>
              <a:t>Three branches of government (executive, judicial, legislature)</a:t>
            </a:r>
          </a:p>
          <a:p>
            <a:pPr lvl="0">
              <a:spcBef>
                <a:spcPts val="0"/>
              </a:spcBef>
              <a:buClr>
                <a:schemeClr val="dk1"/>
              </a:buClr>
              <a:buFont typeface="Arial"/>
              <a:buNone/>
            </a:pPr>
            <a:endParaRPr sz="1200" b="1">
              <a:solidFill>
                <a:schemeClr val="dk1"/>
              </a:solidFill>
            </a:endParaRPr>
          </a:p>
          <a:p>
            <a:pPr lvl="0">
              <a:spcBef>
                <a:spcPts val="0"/>
              </a:spcBef>
              <a:buClr>
                <a:schemeClr val="dk1"/>
              </a:buClr>
              <a:buSzPct val="91666"/>
              <a:buFont typeface="Arial"/>
              <a:buNone/>
            </a:pPr>
            <a:r>
              <a:rPr lang="en-US" sz="1200" b="1">
                <a:solidFill>
                  <a:schemeClr val="dk1"/>
                </a:solidFill>
              </a:rPr>
              <a:t>Checks and balances system</a:t>
            </a:r>
          </a:p>
          <a:p>
            <a:pPr lvl="0">
              <a:spcBef>
                <a:spcPts val="0"/>
              </a:spcBef>
              <a:buClr>
                <a:schemeClr val="dk1"/>
              </a:buClr>
              <a:buFont typeface="Arial"/>
              <a:buNone/>
            </a:pPr>
            <a:endParaRPr sz="1200" b="1">
              <a:solidFill>
                <a:schemeClr val="dk1"/>
              </a:solidFill>
            </a:endParaRPr>
          </a:p>
          <a:p>
            <a:pPr lvl="0">
              <a:spcBef>
                <a:spcPts val="0"/>
              </a:spcBef>
              <a:buClr>
                <a:schemeClr val="dk1"/>
              </a:buClr>
              <a:buSzPct val="91666"/>
              <a:buFont typeface="Arial"/>
              <a:buNone/>
            </a:pPr>
            <a:r>
              <a:rPr lang="en-US" sz="1200" b="1">
                <a:solidFill>
                  <a:schemeClr val="dk1"/>
                </a:solidFill>
              </a:rPr>
              <a:t>Power to strike down laws that were deemed unconstitutional</a:t>
            </a:r>
          </a:p>
          <a:p>
            <a:pPr lvl="0">
              <a:spcBef>
                <a:spcPts val="0"/>
              </a:spcBef>
              <a:buClr>
                <a:schemeClr val="dk1"/>
              </a:buClr>
              <a:buFont typeface="Arial"/>
              <a:buNone/>
            </a:pPr>
            <a:endParaRPr sz="1200" b="1">
              <a:solidFill>
                <a:schemeClr val="dk1"/>
              </a:solidFill>
            </a:endParaRPr>
          </a:p>
          <a:p>
            <a:pPr lvl="0">
              <a:spcBef>
                <a:spcPts val="0"/>
              </a:spcBef>
              <a:buClr>
                <a:schemeClr val="dk1"/>
              </a:buClr>
              <a:buSzPct val="91666"/>
              <a:buFont typeface="Arial"/>
              <a:buNone/>
            </a:pPr>
            <a:r>
              <a:rPr lang="en-US" sz="1200" b="1">
                <a:solidFill>
                  <a:schemeClr val="dk1"/>
                </a:solidFill>
              </a:rPr>
              <a:t>Armed forces to enforce the laws</a:t>
            </a:r>
          </a:p>
          <a:p>
            <a:pPr lvl="0">
              <a:spcBef>
                <a:spcPts val="0"/>
              </a:spcBef>
              <a:buNone/>
            </a:pPr>
            <a:endParaRPr sz="12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Shape 182"/>
          <p:cNvSpPr txBox="1">
            <a:spLocks noGrp="1"/>
          </p:cNvSpPr>
          <p:nvPr>
            <p:ph type="title"/>
          </p:nvPr>
        </p:nvSpPr>
        <p:spPr>
          <a:xfrm>
            <a:off x="261900" y="589350"/>
            <a:ext cx="8620200" cy="5320800"/>
          </a:xfrm>
          <a:prstGeom prst="rect">
            <a:avLst/>
          </a:prstGeom>
          <a:noFill/>
          <a:ln>
            <a:noFill/>
          </a:ln>
        </p:spPr>
        <p:txBody>
          <a:bodyPr lIns="91425" tIns="45700" rIns="91425" bIns="45700" anchor="t" anchorCtr="0">
            <a:noAutofit/>
          </a:bodyPr>
          <a:lstStyle/>
          <a:p>
            <a:pPr lvl="0" rtl="0">
              <a:spcBef>
                <a:spcPts val="0"/>
              </a:spcBef>
              <a:buClr>
                <a:schemeClr val="dk1"/>
              </a:buClr>
              <a:buSzPct val="45833"/>
              <a:buFont typeface="Arial"/>
              <a:buNone/>
            </a:pPr>
            <a:r>
              <a:rPr lang="en-US" sz="2400" b="1">
                <a:solidFill>
                  <a:srgbClr val="0000FF"/>
                </a:solidFill>
                <a:latin typeface="Times New Roman"/>
                <a:ea typeface="Times New Roman"/>
                <a:cs typeface="Times New Roman"/>
                <a:sym typeface="Times New Roman"/>
              </a:rPr>
              <a:t>The New Jersey Plan</a:t>
            </a:r>
          </a:p>
          <a:p>
            <a:pPr lvl="0" rtl="0">
              <a:spcBef>
                <a:spcPts val="0"/>
              </a:spcBef>
              <a:buClr>
                <a:schemeClr val="dk1"/>
              </a:buClr>
              <a:buSzPct val="45833"/>
              <a:buFont typeface="Arial"/>
              <a:buNone/>
            </a:pPr>
            <a:r>
              <a:rPr lang="en-US" sz="2400" b="1">
                <a:solidFill>
                  <a:schemeClr val="dk1"/>
                </a:solidFill>
                <a:latin typeface="Times New Roman"/>
                <a:ea typeface="Times New Roman"/>
                <a:cs typeface="Times New Roman"/>
                <a:sym typeface="Times New Roman"/>
              </a:rPr>
              <a:t>	</a:t>
            </a:r>
            <a:r>
              <a:rPr lang="en-US" sz="2400" b="1">
                <a:solidFill>
                  <a:srgbClr val="999999"/>
                </a:solidFill>
                <a:latin typeface="Times New Roman"/>
                <a:ea typeface="Times New Roman"/>
                <a:cs typeface="Times New Roman"/>
                <a:sym typeface="Times New Roman"/>
              </a:rPr>
              <a:t>50.</a:t>
            </a:r>
            <a:r>
              <a:rPr lang="en-US" sz="2400" b="1">
                <a:solidFill>
                  <a:schemeClr val="dk1"/>
                </a:solidFill>
                <a:latin typeface="Times New Roman"/>
                <a:ea typeface="Times New Roman"/>
                <a:cs typeface="Times New Roman"/>
                <a:sym typeface="Times New Roman"/>
              </a:rPr>
              <a:t> The New Jersey Plan was presented by William Patterson to the convention on June 15, 1787. </a:t>
            </a:r>
            <a:r>
              <a:rPr lang="en-US" sz="2400" b="1">
                <a:solidFill>
                  <a:srgbClr val="999999"/>
                </a:solidFill>
                <a:latin typeface="Times New Roman"/>
                <a:ea typeface="Times New Roman"/>
                <a:cs typeface="Times New Roman"/>
                <a:sym typeface="Times New Roman"/>
              </a:rPr>
              <a:t>51.</a:t>
            </a:r>
            <a:r>
              <a:rPr lang="en-US" sz="2400" b="1">
                <a:solidFill>
                  <a:schemeClr val="dk1"/>
                </a:solidFill>
                <a:latin typeface="Times New Roman"/>
                <a:ea typeface="Times New Roman"/>
                <a:cs typeface="Times New Roman"/>
                <a:sym typeface="Times New Roman"/>
              </a:rPr>
              <a:t> It also proposed three branches of government (executive, judicial, and legislative).    </a:t>
            </a:r>
            <a:r>
              <a:rPr lang="en-US" sz="2400" b="1">
                <a:solidFill>
                  <a:srgbClr val="999999"/>
                </a:solidFill>
                <a:latin typeface="Times New Roman"/>
                <a:ea typeface="Times New Roman"/>
                <a:cs typeface="Times New Roman"/>
                <a:sym typeface="Times New Roman"/>
              </a:rPr>
              <a:t>52.</a:t>
            </a:r>
            <a:r>
              <a:rPr lang="en-US" sz="2400" b="1">
                <a:solidFill>
                  <a:schemeClr val="dk1"/>
                </a:solidFill>
                <a:latin typeface="Times New Roman"/>
                <a:ea typeface="Times New Roman"/>
                <a:cs typeface="Times New Roman"/>
                <a:sym typeface="Times New Roman"/>
              </a:rPr>
              <a:t> The difference, however, was in the legislative branch. </a:t>
            </a:r>
            <a:r>
              <a:rPr lang="en-US" sz="2400" b="1">
                <a:solidFill>
                  <a:srgbClr val="999999"/>
                </a:solidFill>
                <a:latin typeface="Times New Roman"/>
                <a:ea typeface="Times New Roman"/>
                <a:cs typeface="Times New Roman"/>
                <a:sym typeface="Times New Roman"/>
              </a:rPr>
              <a:t>53.</a:t>
            </a:r>
            <a:r>
              <a:rPr lang="en-US" sz="2400" b="1">
                <a:solidFill>
                  <a:schemeClr val="dk1"/>
                </a:solidFill>
                <a:latin typeface="Times New Roman"/>
                <a:ea typeface="Times New Roman"/>
                <a:cs typeface="Times New Roman"/>
                <a:sym typeface="Times New Roman"/>
              </a:rPr>
              <a:t> In this plan, the legislative branch would consist of only one chamber where every state was represented equally. </a:t>
            </a:r>
            <a:r>
              <a:rPr lang="en-US" sz="2400" b="1">
                <a:solidFill>
                  <a:srgbClr val="999999"/>
                </a:solidFill>
                <a:latin typeface="Times New Roman"/>
                <a:ea typeface="Times New Roman"/>
                <a:cs typeface="Times New Roman"/>
                <a:sym typeface="Times New Roman"/>
              </a:rPr>
              <a:t>54.</a:t>
            </a:r>
            <a:r>
              <a:rPr lang="en-US" sz="2400" b="1">
                <a:solidFill>
                  <a:schemeClr val="dk1"/>
                </a:solidFill>
                <a:latin typeface="Times New Roman"/>
                <a:ea typeface="Times New Roman"/>
                <a:cs typeface="Times New Roman"/>
                <a:sym typeface="Times New Roman"/>
              </a:rPr>
              <a:t> Also included in this plan, the legislative branch would choose officials to serve in the executive branch. </a:t>
            </a:r>
            <a:r>
              <a:rPr lang="en-US" sz="2400" b="1">
                <a:solidFill>
                  <a:srgbClr val="999999"/>
                </a:solidFill>
                <a:latin typeface="Times New Roman"/>
                <a:ea typeface="Times New Roman"/>
                <a:cs typeface="Times New Roman"/>
                <a:sym typeface="Times New Roman"/>
              </a:rPr>
              <a:t>55.</a:t>
            </a:r>
            <a:r>
              <a:rPr lang="en-US" sz="2400" b="1">
                <a:solidFill>
                  <a:schemeClr val="dk1"/>
                </a:solidFill>
                <a:latin typeface="Times New Roman"/>
                <a:ea typeface="Times New Roman"/>
                <a:cs typeface="Times New Roman"/>
                <a:sym typeface="Times New Roman"/>
              </a:rPr>
              <a:t> The officials in the executive branch would select the justices of the Supreme Court, who are in the judicial branch. </a:t>
            </a:r>
            <a:r>
              <a:rPr lang="en-US" sz="2400" b="1">
                <a:solidFill>
                  <a:srgbClr val="999999"/>
                </a:solidFill>
                <a:latin typeface="Times New Roman"/>
                <a:ea typeface="Times New Roman"/>
                <a:cs typeface="Times New Roman"/>
                <a:sym typeface="Times New Roman"/>
              </a:rPr>
              <a:t>56.</a:t>
            </a:r>
            <a:r>
              <a:rPr lang="en-US" sz="2400" b="1">
                <a:solidFill>
                  <a:schemeClr val="dk1"/>
                </a:solidFill>
                <a:latin typeface="Times New Roman"/>
                <a:ea typeface="Times New Roman"/>
                <a:cs typeface="Times New Roman"/>
                <a:sym typeface="Times New Roman"/>
              </a:rPr>
              <a:t> This plan also stated that the national government could levy taxes and regulate trade. </a:t>
            </a:r>
            <a:r>
              <a:rPr lang="en-US" sz="2400" b="1">
                <a:solidFill>
                  <a:srgbClr val="999999"/>
                </a:solidFill>
                <a:latin typeface="Times New Roman"/>
                <a:ea typeface="Times New Roman"/>
                <a:cs typeface="Times New Roman"/>
                <a:sym typeface="Times New Roman"/>
              </a:rPr>
              <a:t>57.</a:t>
            </a:r>
            <a:r>
              <a:rPr lang="en-US" sz="2400" b="1">
                <a:solidFill>
                  <a:schemeClr val="dk1"/>
                </a:solidFill>
                <a:latin typeface="Times New Roman"/>
                <a:ea typeface="Times New Roman"/>
                <a:cs typeface="Times New Roman"/>
                <a:sym typeface="Times New Roman"/>
              </a:rPr>
              <a:t> Federal law would override state law.</a:t>
            </a:r>
          </a:p>
        </p:txBody>
      </p:sp>
      <p:cxnSp>
        <p:nvCxnSpPr>
          <p:cNvPr id="183" name="Shape 183"/>
          <p:cNvCxnSpPr/>
          <p:nvPr/>
        </p:nvCxnSpPr>
        <p:spPr>
          <a:xfrm rot="10800000" flipH="1">
            <a:off x="7667025" y="1646400"/>
            <a:ext cx="696300" cy="9300"/>
          </a:xfrm>
          <a:prstGeom prst="straightConnector1">
            <a:avLst/>
          </a:prstGeom>
          <a:noFill/>
          <a:ln w="28575" cap="flat" cmpd="sng">
            <a:solidFill>
              <a:srgbClr val="FF0000"/>
            </a:solidFill>
            <a:prstDash val="solid"/>
            <a:round/>
            <a:headEnd type="none" w="lg" len="lg"/>
            <a:tailEnd type="none" w="lg" len="lg"/>
          </a:ln>
        </p:spPr>
      </p:cxnSp>
      <p:cxnSp>
        <p:nvCxnSpPr>
          <p:cNvPr id="184" name="Shape 184"/>
          <p:cNvCxnSpPr/>
          <p:nvPr/>
        </p:nvCxnSpPr>
        <p:spPr>
          <a:xfrm>
            <a:off x="423325" y="2041400"/>
            <a:ext cx="7667100" cy="18900"/>
          </a:xfrm>
          <a:prstGeom prst="straightConnector1">
            <a:avLst/>
          </a:prstGeom>
          <a:noFill/>
          <a:ln w="28575" cap="flat" cmpd="sng">
            <a:solidFill>
              <a:srgbClr val="FF0000"/>
            </a:solidFill>
            <a:prstDash val="solid"/>
            <a:round/>
            <a:headEnd type="none" w="lg" len="lg"/>
            <a:tailEnd type="none" w="lg" len="lg"/>
          </a:ln>
        </p:spPr>
      </p:cxnSp>
      <p:cxnSp>
        <p:nvCxnSpPr>
          <p:cNvPr id="185" name="Shape 185"/>
          <p:cNvCxnSpPr/>
          <p:nvPr/>
        </p:nvCxnSpPr>
        <p:spPr>
          <a:xfrm rot="10800000" flipH="1">
            <a:off x="2144900" y="2775200"/>
            <a:ext cx="5634900" cy="28200"/>
          </a:xfrm>
          <a:prstGeom prst="straightConnector1">
            <a:avLst/>
          </a:prstGeom>
          <a:noFill/>
          <a:ln w="28575" cap="flat" cmpd="sng">
            <a:solidFill>
              <a:srgbClr val="FF0000"/>
            </a:solidFill>
            <a:prstDash val="solid"/>
            <a:round/>
            <a:headEnd type="none" w="lg" len="lg"/>
            <a:tailEnd type="none" w="lg" len="lg"/>
          </a:ln>
        </p:spPr>
      </p:cxnSp>
      <p:cxnSp>
        <p:nvCxnSpPr>
          <p:cNvPr id="186" name="Shape 186"/>
          <p:cNvCxnSpPr/>
          <p:nvPr/>
        </p:nvCxnSpPr>
        <p:spPr>
          <a:xfrm>
            <a:off x="432750" y="3160900"/>
            <a:ext cx="1053600" cy="9300"/>
          </a:xfrm>
          <a:prstGeom prst="straightConnector1">
            <a:avLst/>
          </a:prstGeom>
          <a:noFill/>
          <a:ln w="28575" cap="flat" cmpd="sng">
            <a:solidFill>
              <a:srgbClr val="FF0000"/>
            </a:solidFill>
            <a:prstDash val="solid"/>
            <a:round/>
            <a:headEnd type="none" w="lg" len="lg"/>
            <a:tailEnd type="none" w="lg" len="lg"/>
          </a:ln>
        </p:spPr>
      </p:cxnSp>
      <p:cxnSp>
        <p:nvCxnSpPr>
          <p:cNvPr id="187" name="Shape 187"/>
          <p:cNvCxnSpPr/>
          <p:nvPr/>
        </p:nvCxnSpPr>
        <p:spPr>
          <a:xfrm>
            <a:off x="2502375" y="3189100"/>
            <a:ext cx="4609500" cy="0"/>
          </a:xfrm>
          <a:prstGeom prst="straightConnector1">
            <a:avLst/>
          </a:prstGeom>
          <a:noFill/>
          <a:ln w="28575" cap="flat" cmpd="sng">
            <a:solidFill>
              <a:srgbClr val="FF0000"/>
            </a:solidFill>
            <a:prstDash val="solid"/>
            <a:round/>
            <a:headEnd type="none" w="lg" len="lg"/>
            <a:tailEnd type="none" w="lg" len="lg"/>
          </a:ln>
        </p:spPr>
      </p:cxnSp>
      <p:cxnSp>
        <p:nvCxnSpPr>
          <p:cNvPr id="188" name="Shape 188"/>
          <p:cNvCxnSpPr/>
          <p:nvPr/>
        </p:nvCxnSpPr>
        <p:spPr>
          <a:xfrm>
            <a:off x="3687700" y="3518375"/>
            <a:ext cx="4139400" cy="0"/>
          </a:xfrm>
          <a:prstGeom prst="straightConnector1">
            <a:avLst/>
          </a:prstGeom>
          <a:noFill/>
          <a:ln w="28575" cap="flat" cmpd="sng">
            <a:solidFill>
              <a:srgbClr val="FF0000"/>
            </a:solidFill>
            <a:prstDash val="solid"/>
            <a:round/>
            <a:headEnd type="none" w="lg" len="lg"/>
            <a:tailEnd type="none" w="lg" len="lg"/>
          </a:ln>
        </p:spPr>
      </p:cxnSp>
      <p:cxnSp>
        <p:nvCxnSpPr>
          <p:cNvPr id="189" name="Shape 189"/>
          <p:cNvCxnSpPr/>
          <p:nvPr/>
        </p:nvCxnSpPr>
        <p:spPr>
          <a:xfrm rot="10800000" flipH="1">
            <a:off x="404525" y="3885375"/>
            <a:ext cx="5183400" cy="9300"/>
          </a:xfrm>
          <a:prstGeom prst="straightConnector1">
            <a:avLst/>
          </a:prstGeom>
          <a:noFill/>
          <a:ln w="28575" cap="flat" cmpd="sng">
            <a:solidFill>
              <a:srgbClr val="FF0000"/>
            </a:solidFill>
            <a:prstDash val="solid"/>
            <a:round/>
            <a:headEnd type="none" w="lg" len="lg"/>
            <a:tailEnd type="none" w="lg" len="lg"/>
          </a:ln>
        </p:spPr>
      </p:cxnSp>
      <p:cxnSp>
        <p:nvCxnSpPr>
          <p:cNvPr id="190" name="Shape 190"/>
          <p:cNvCxnSpPr/>
          <p:nvPr/>
        </p:nvCxnSpPr>
        <p:spPr>
          <a:xfrm rot="10800000" flipH="1">
            <a:off x="376300" y="4214425"/>
            <a:ext cx="8297400" cy="18900"/>
          </a:xfrm>
          <a:prstGeom prst="straightConnector1">
            <a:avLst/>
          </a:prstGeom>
          <a:noFill/>
          <a:ln w="28575" cap="flat" cmpd="sng">
            <a:solidFill>
              <a:srgbClr val="FF0000"/>
            </a:solidFill>
            <a:prstDash val="solid"/>
            <a:round/>
            <a:headEnd type="none" w="lg" len="lg"/>
            <a:tailEnd type="none" w="lg" len="lg"/>
          </a:ln>
        </p:spPr>
      </p:cxnSp>
      <p:cxnSp>
        <p:nvCxnSpPr>
          <p:cNvPr id="191" name="Shape 191"/>
          <p:cNvCxnSpPr/>
          <p:nvPr/>
        </p:nvCxnSpPr>
        <p:spPr>
          <a:xfrm rot="10800000" flipH="1">
            <a:off x="395100" y="5352725"/>
            <a:ext cx="4788300" cy="18900"/>
          </a:xfrm>
          <a:prstGeom prst="straightConnector1">
            <a:avLst/>
          </a:prstGeom>
          <a:noFill/>
          <a:ln w="28575" cap="flat" cmpd="sng">
            <a:solidFill>
              <a:srgbClr val="FF0000"/>
            </a:solidFill>
            <a:prstDash val="solid"/>
            <a:round/>
            <a:headEnd type="none" w="lg" len="lg"/>
            <a:tailEnd type="none" w="lg" len="lg"/>
          </a:ln>
        </p:spPr>
      </p:cxnSp>
      <p:sp>
        <p:nvSpPr>
          <p:cNvPr id="192" name="Shape 192"/>
          <p:cNvSpPr txBox="1"/>
          <p:nvPr/>
        </p:nvSpPr>
        <p:spPr>
          <a:xfrm>
            <a:off x="7394225" y="338675"/>
            <a:ext cx="1693200" cy="319800"/>
          </a:xfrm>
          <a:prstGeom prst="rect">
            <a:avLst/>
          </a:prstGeom>
          <a:noFill/>
          <a:ln>
            <a:noFill/>
          </a:ln>
        </p:spPr>
        <p:txBody>
          <a:bodyPr lIns="91425" tIns="91425" rIns="91425" bIns="91425" anchor="t" anchorCtr="0">
            <a:noAutofit/>
          </a:bodyPr>
          <a:lstStyle/>
          <a:p>
            <a:pPr lvl="0" rtl="0">
              <a:spcBef>
                <a:spcPts val="0"/>
              </a:spcBef>
              <a:buNone/>
            </a:pPr>
            <a:r>
              <a:rPr lang="en-US" b="1"/>
              <a:t>Skill - We Do</a:t>
            </a:r>
          </a:p>
        </p:txBody>
      </p:sp>
      <p:cxnSp>
        <p:nvCxnSpPr>
          <p:cNvPr id="193" name="Shape 193"/>
          <p:cNvCxnSpPr/>
          <p:nvPr/>
        </p:nvCxnSpPr>
        <p:spPr>
          <a:xfrm rot="10800000" flipH="1">
            <a:off x="3193350" y="4982400"/>
            <a:ext cx="2000700" cy="9600"/>
          </a:xfrm>
          <a:prstGeom prst="straightConnector1">
            <a:avLst/>
          </a:prstGeom>
          <a:noFill/>
          <a:ln w="28575" cap="flat" cmpd="sng">
            <a:solidFill>
              <a:srgbClr val="FF0000"/>
            </a:solidFill>
            <a:prstDash val="solid"/>
            <a:round/>
            <a:headEnd type="none" w="lg" len="lg"/>
            <a:tailEnd type="none" w="lg" len="lg"/>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Shape 198"/>
          <p:cNvSpPr txBox="1"/>
          <p:nvPr/>
        </p:nvSpPr>
        <p:spPr>
          <a:xfrm>
            <a:off x="260350" y="914400"/>
            <a:ext cx="6902450" cy="1323975"/>
          </a:xfrm>
          <a:prstGeom prst="rect">
            <a:avLst/>
          </a:prstGeom>
          <a:noFill/>
          <a:ln>
            <a:noFill/>
          </a:ln>
        </p:spPr>
        <p:txBody>
          <a:bodyPr lIns="91425" tIns="45700" rIns="91425" bIns="45700" anchor="t" anchorCtr="0">
            <a:noAutofit/>
          </a:bodyPr>
          <a:lstStyle/>
          <a:p>
            <a:pPr marL="914400" marR="0" lvl="1" indent="-457200" algn="l" rtl="0">
              <a:lnSpc>
                <a:spcPct val="100000"/>
              </a:lnSpc>
              <a:spcBef>
                <a:spcPts val="0"/>
              </a:spcBef>
              <a:spcAft>
                <a:spcPts val="0"/>
              </a:spcAft>
              <a:buClr>
                <a:schemeClr val="dk1"/>
              </a:buClr>
              <a:buSzPct val="100000"/>
              <a:buFont typeface="Arial"/>
              <a:buAutoNum type="alphaLcPeriod"/>
            </a:pPr>
            <a:r>
              <a:rPr lang="en-US" sz="2000" b="1" i="0" u="none" strike="noStrike" cap="none">
                <a:solidFill>
                  <a:schemeClr val="dk1"/>
                </a:solidFill>
                <a:latin typeface="Arial"/>
                <a:ea typeface="Arial"/>
                <a:cs typeface="Arial"/>
                <a:sym typeface="Arial"/>
              </a:rPr>
              <a:t>A major debate at the convention was over how to set up Congress - the legislative branch of the government.  It became a battle between the smaller states and the larger states.</a:t>
            </a:r>
          </a:p>
        </p:txBody>
      </p:sp>
      <p:sp>
        <p:nvSpPr>
          <p:cNvPr id="199" name="Shape 199"/>
          <p:cNvSpPr txBox="1"/>
          <p:nvPr/>
        </p:nvSpPr>
        <p:spPr>
          <a:xfrm>
            <a:off x="1638300" y="304800"/>
            <a:ext cx="5714999" cy="83819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2"/>
              </a:buClr>
              <a:buSzPct val="25000"/>
              <a:buFont typeface="Garamond"/>
              <a:buNone/>
            </a:pPr>
            <a:r>
              <a:rPr lang="en-US" sz="3200" b="1" i="0" u="none">
                <a:solidFill>
                  <a:schemeClr val="dk2"/>
                </a:solidFill>
                <a:latin typeface="Garamond"/>
                <a:ea typeface="Garamond"/>
                <a:cs typeface="Garamond"/>
                <a:sym typeface="Garamond"/>
              </a:rPr>
              <a:t>The Great Compromise</a:t>
            </a:r>
          </a:p>
        </p:txBody>
      </p:sp>
      <p:sp>
        <p:nvSpPr>
          <p:cNvPr id="200" name="Shape 200"/>
          <p:cNvSpPr txBox="1"/>
          <p:nvPr/>
        </p:nvSpPr>
        <p:spPr>
          <a:xfrm>
            <a:off x="304800" y="2551111"/>
            <a:ext cx="7848599" cy="708024"/>
          </a:xfrm>
          <a:prstGeom prst="rect">
            <a:avLst/>
          </a:prstGeom>
          <a:noFill/>
          <a:ln>
            <a:noFill/>
          </a:ln>
        </p:spPr>
        <p:txBody>
          <a:bodyPr lIns="91425" tIns="45700" rIns="91425" bIns="45700" anchor="t" anchorCtr="0">
            <a:noAutofit/>
          </a:bodyPr>
          <a:lstStyle/>
          <a:p>
            <a:pPr marL="800100" marR="0" lvl="1" indent="-342900" algn="l" rtl="0">
              <a:lnSpc>
                <a:spcPct val="100000"/>
              </a:lnSpc>
              <a:spcBef>
                <a:spcPts val="0"/>
              </a:spcBef>
              <a:spcAft>
                <a:spcPts val="0"/>
              </a:spcAft>
              <a:buClr>
                <a:schemeClr val="dk1"/>
              </a:buClr>
              <a:buSzPct val="25000"/>
              <a:buFont typeface="Arial"/>
              <a:buNone/>
            </a:pPr>
            <a:r>
              <a:rPr lang="en-US" sz="2000" b="1" i="0" u="none" strike="noStrike" cap="none">
                <a:solidFill>
                  <a:schemeClr val="dk1"/>
                </a:solidFill>
                <a:latin typeface="Arial"/>
                <a:ea typeface="Arial"/>
                <a:cs typeface="Arial"/>
                <a:sym typeface="Arial"/>
              </a:rPr>
              <a:t>b.  Several states submitted plans for the type of legislature they wanted.  </a:t>
            </a:r>
          </a:p>
        </p:txBody>
      </p:sp>
      <p:sp>
        <p:nvSpPr>
          <p:cNvPr id="201" name="Shape 201"/>
          <p:cNvSpPr txBox="1"/>
          <p:nvPr/>
        </p:nvSpPr>
        <p:spPr>
          <a:xfrm>
            <a:off x="2667000" y="3259136"/>
            <a:ext cx="5943599" cy="1631950"/>
          </a:xfrm>
          <a:prstGeom prst="rect">
            <a:avLst/>
          </a:prstGeom>
          <a:noFill/>
          <a:ln>
            <a:noFill/>
          </a:ln>
        </p:spPr>
        <p:txBody>
          <a:bodyPr lIns="91425" tIns="45700" rIns="91425" bIns="45700" anchor="t" anchorCtr="0">
            <a:noAutofit/>
          </a:bodyPr>
          <a:lstStyle/>
          <a:p>
            <a:pPr marL="371475" marR="0" lvl="0" indent="-371475" algn="l" rtl="0">
              <a:lnSpc>
                <a:spcPct val="100000"/>
              </a:lnSpc>
              <a:spcBef>
                <a:spcPts val="0"/>
              </a:spcBef>
              <a:spcAft>
                <a:spcPts val="0"/>
              </a:spcAft>
              <a:buClr>
                <a:schemeClr val="dk1"/>
              </a:buClr>
              <a:buSzPct val="25000"/>
              <a:buFont typeface="Arial"/>
              <a:buNone/>
            </a:pPr>
            <a:r>
              <a:rPr lang="en-US" sz="2000" b="1" i="0" u="none">
                <a:solidFill>
                  <a:schemeClr val="dk1"/>
                </a:solidFill>
                <a:latin typeface="Arial"/>
                <a:ea typeface="Arial"/>
                <a:cs typeface="Arial"/>
                <a:sym typeface="Arial"/>
              </a:rPr>
              <a:t>i.   The Virginia Plan (introduced by Edmund Randolph and James Madison) wanted the legislative branch to have two houses.  Both houses would assign representatives based on wealth and population.</a:t>
            </a:r>
          </a:p>
        </p:txBody>
      </p:sp>
      <p:sp>
        <p:nvSpPr>
          <p:cNvPr id="202" name="Shape 202"/>
          <p:cNvSpPr txBox="1"/>
          <p:nvPr/>
        </p:nvSpPr>
        <p:spPr>
          <a:xfrm>
            <a:off x="304800" y="5181600"/>
            <a:ext cx="6096000" cy="1323975"/>
          </a:xfrm>
          <a:prstGeom prst="rect">
            <a:avLst/>
          </a:prstGeom>
          <a:noFill/>
          <a:ln>
            <a:noFill/>
          </a:ln>
        </p:spPr>
        <p:txBody>
          <a:bodyPr lIns="91425" tIns="45700" rIns="91425" bIns="45700" anchor="t" anchorCtr="0">
            <a:noAutofit/>
          </a:bodyPr>
          <a:lstStyle/>
          <a:p>
            <a:pPr marL="371475" marR="0" lvl="0" indent="-371475" algn="l" rtl="0">
              <a:lnSpc>
                <a:spcPct val="100000"/>
              </a:lnSpc>
              <a:spcBef>
                <a:spcPts val="0"/>
              </a:spcBef>
              <a:spcAft>
                <a:spcPts val="0"/>
              </a:spcAft>
              <a:buClr>
                <a:schemeClr val="dk1"/>
              </a:buClr>
              <a:buSzPct val="25000"/>
              <a:buFont typeface="Arial"/>
              <a:buNone/>
            </a:pPr>
            <a:r>
              <a:rPr lang="en-US" sz="2000" b="1" i="0" u="none">
                <a:solidFill>
                  <a:schemeClr val="dk1"/>
                </a:solidFill>
                <a:latin typeface="Arial"/>
                <a:ea typeface="Arial"/>
                <a:cs typeface="Arial"/>
                <a:sym typeface="Arial"/>
              </a:rPr>
              <a:t>ii.  The New Jersey plan (introduced by William Paterson) wanted the legislative branch to have one house.  Each state would have only one vote.</a:t>
            </a:r>
          </a:p>
        </p:txBody>
      </p:sp>
      <p:pic>
        <p:nvPicPr>
          <p:cNvPr id="203" name="Shape 203"/>
          <p:cNvPicPr preferRelativeResize="0"/>
          <p:nvPr/>
        </p:nvPicPr>
        <p:blipFill rotWithShape="1">
          <a:blip r:embed="rId3">
            <a:alphaModFix/>
          </a:blip>
          <a:srcRect/>
          <a:stretch/>
        </p:blipFill>
        <p:spPr>
          <a:xfrm>
            <a:off x="7353300" y="730250"/>
            <a:ext cx="1441449" cy="1820861"/>
          </a:xfrm>
          <a:prstGeom prst="rect">
            <a:avLst/>
          </a:prstGeom>
          <a:noFill/>
          <a:ln>
            <a:noFill/>
          </a:ln>
        </p:spPr>
      </p:pic>
      <p:grpSp>
        <p:nvGrpSpPr>
          <p:cNvPr id="204" name="Shape 204"/>
          <p:cNvGrpSpPr/>
          <p:nvPr/>
        </p:nvGrpSpPr>
        <p:grpSpPr>
          <a:xfrm>
            <a:off x="6424611" y="5183186"/>
            <a:ext cx="2200275" cy="831850"/>
            <a:chOff x="0" y="0"/>
            <a:chExt cx="2147483647" cy="2147483647"/>
          </a:xfrm>
        </p:grpSpPr>
        <p:pic>
          <p:nvPicPr>
            <p:cNvPr id="205" name="Shape 205"/>
            <p:cNvPicPr preferRelativeResize="0"/>
            <p:nvPr/>
          </p:nvPicPr>
          <p:blipFill rotWithShape="1">
            <a:blip r:embed="rId4">
              <a:alphaModFix/>
            </a:blip>
            <a:srcRect/>
            <a:stretch/>
          </p:blipFill>
          <p:spPr>
            <a:xfrm>
              <a:off x="0" y="0"/>
              <a:ext cx="2147483647" cy="2147483647"/>
            </a:xfrm>
            <a:prstGeom prst="rect">
              <a:avLst/>
            </a:prstGeom>
            <a:noFill/>
            <a:ln>
              <a:noFill/>
            </a:ln>
          </p:spPr>
        </p:pic>
        <p:sp>
          <p:nvSpPr>
            <p:cNvPr id="206" name="Shape 206"/>
            <p:cNvSpPr txBox="1"/>
            <p:nvPr/>
          </p:nvSpPr>
          <p:spPr>
            <a:xfrm>
              <a:off x="1315702778" y="1073741612"/>
              <a:ext cx="520577954" cy="630041281"/>
            </a:xfrm>
            <a:prstGeom prst="rect">
              <a:avLst/>
            </a:prstGeom>
            <a:solidFill>
              <a:schemeClr val="l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Times New Roman"/>
                <a:ea typeface="Times New Roman"/>
                <a:cs typeface="Times New Roman"/>
                <a:sym typeface="Times New Roman"/>
              </a:endParaRPr>
            </a:p>
          </p:txBody>
        </p:sp>
        <p:sp>
          <p:nvSpPr>
            <p:cNvPr id="207" name="Shape 207"/>
            <p:cNvSpPr txBox="1"/>
            <p:nvPr/>
          </p:nvSpPr>
          <p:spPr>
            <a:xfrm>
              <a:off x="1149252596" y="881161763"/>
              <a:ext cx="241961385" cy="630041281"/>
            </a:xfrm>
            <a:prstGeom prst="rect">
              <a:avLst/>
            </a:prstGeom>
            <a:solidFill>
              <a:schemeClr val="l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Times New Roman"/>
                <a:ea typeface="Times New Roman"/>
                <a:cs typeface="Times New Roman"/>
                <a:sym typeface="Times New Roman"/>
              </a:endParaRPr>
            </a:p>
          </p:txBody>
        </p:sp>
      </p:grpSp>
      <p:pic>
        <p:nvPicPr>
          <p:cNvPr id="208" name="Shape 208"/>
          <p:cNvPicPr preferRelativeResize="0"/>
          <p:nvPr/>
        </p:nvPicPr>
        <p:blipFill rotWithShape="1">
          <a:blip r:embed="rId4">
            <a:alphaModFix/>
          </a:blip>
          <a:srcRect/>
          <a:stretch/>
        </p:blipFill>
        <p:spPr>
          <a:xfrm>
            <a:off x="327025" y="3581400"/>
            <a:ext cx="2339975" cy="88423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Shape 213"/>
          <p:cNvSpPr txBox="1">
            <a:spLocks noGrp="1"/>
          </p:cNvSpPr>
          <p:nvPr>
            <p:ph type="title"/>
          </p:nvPr>
        </p:nvSpPr>
        <p:spPr>
          <a:xfrm>
            <a:off x="261900" y="589350"/>
            <a:ext cx="8620200" cy="5581200"/>
          </a:xfrm>
          <a:prstGeom prst="rect">
            <a:avLst/>
          </a:prstGeom>
          <a:noFill/>
          <a:ln>
            <a:noFill/>
          </a:ln>
        </p:spPr>
        <p:txBody>
          <a:bodyPr lIns="91425" tIns="45700" rIns="91425" bIns="45700" anchor="t" anchorCtr="0">
            <a:noAutofit/>
          </a:bodyPr>
          <a:lstStyle/>
          <a:p>
            <a:pPr lvl="0">
              <a:spcBef>
                <a:spcPts val="0"/>
              </a:spcBef>
              <a:buNone/>
            </a:pPr>
            <a:r>
              <a:rPr lang="en-US" sz="2200" b="1">
                <a:solidFill>
                  <a:srgbClr val="0000FF"/>
                </a:solidFill>
                <a:latin typeface="Times New Roman"/>
                <a:ea typeface="Times New Roman"/>
                <a:cs typeface="Times New Roman"/>
                <a:sym typeface="Times New Roman"/>
              </a:rPr>
              <a:t>The Great Compromise</a:t>
            </a:r>
          </a:p>
          <a:p>
            <a:pPr lvl="0" rtl="0">
              <a:spcBef>
                <a:spcPts val="0"/>
              </a:spcBef>
              <a:buNone/>
            </a:pPr>
            <a:r>
              <a:rPr lang="en-US" sz="2200" b="1">
                <a:solidFill>
                  <a:schemeClr val="dk1"/>
                </a:solidFill>
                <a:latin typeface="Times New Roman"/>
                <a:ea typeface="Times New Roman"/>
                <a:cs typeface="Times New Roman"/>
                <a:sym typeface="Times New Roman"/>
              </a:rPr>
              <a:t>	</a:t>
            </a:r>
            <a:r>
              <a:rPr lang="en-US" sz="2200" b="1">
                <a:solidFill>
                  <a:srgbClr val="999999"/>
                </a:solidFill>
                <a:latin typeface="Times New Roman"/>
                <a:ea typeface="Times New Roman"/>
                <a:cs typeface="Times New Roman"/>
                <a:sym typeface="Times New Roman"/>
              </a:rPr>
              <a:t>58.</a:t>
            </a:r>
            <a:r>
              <a:rPr lang="en-US" sz="2200" b="1">
                <a:solidFill>
                  <a:schemeClr val="dk1"/>
                </a:solidFill>
                <a:latin typeface="Times New Roman"/>
                <a:ea typeface="Times New Roman"/>
                <a:cs typeface="Times New Roman"/>
                <a:sym typeface="Times New Roman"/>
              </a:rPr>
              <a:t> The Great Compromise was presented to the convention by Roger Sherman, a delegate from Connecticut, on June 29, 1787. </a:t>
            </a:r>
            <a:r>
              <a:rPr lang="en-US" sz="2200" b="1">
                <a:solidFill>
                  <a:srgbClr val="999999"/>
                </a:solidFill>
                <a:latin typeface="Times New Roman"/>
                <a:ea typeface="Times New Roman"/>
                <a:cs typeface="Times New Roman"/>
                <a:sym typeface="Times New Roman"/>
              </a:rPr>
              <a:t>59.</a:t>
            </a:r>
            <a:r>
              <a:rPr lang="en-US" sz="2200" b="1">
                <a:solidFill>
                  <a:schemeClr val="dk1"/>
                </a:solidFill>
                <a:latin typeface="Times New Roman"/>
                <a:ea typeface="Times New Roman"/>
                <a:cs typeface="Times New Roman"/>
                <a:sym typeface="Times New Roman"/>
              </a:rPr>
              <a:t> This plan combined pieces of the Virginia Plan and the New Jersey Plan. </a:t>
            </a:r>
            <a:r>
              <a:rPr lang="en-US" sz="2200" b="1">
                <a:solidFill>
                  <a:srgbClr val="999999"/>
                </a:solidFill>
                <a:latin typeface="Times New Roman"/>
                <a:ea typeface="Times New Roman"/>
                <a:cs typeface="Times New Roman"/>
                <a:sym typeface="Times New Roman"/>
              </a:rPr>
              <a:t>60.</a:t>
            </a:r>
            <a:r>
              <a:rPr lang="en-US" sz="2200" b="1">
                <a:solidFill>
                  <a:schemeClr val="dk1"/>
                </a:solidFill>
                <a:latin typeface="Times New Roman"/>
                <a:ea typeface="Times New Roman"/>
                <a:cs typeface="Times New Roman"/>
                <a:sym typeface="Times New Roman"/>
              </a:rPr>
              <a:t> It called for two chambers of the legislative branch, just as the Virginia Plan did.   </a:t>
            </a:r>
            <a:r>
              <a:rPr lang="en-US" sz="2200" b="1">
                <a:solidFill>
                  <a:srgbClr val="999999"/>
                </a:solidFill>
                <a:latin typeface="Times New Roman"/>
                <a:ea typeface="Times New Roman"/>
                <a:cs typeface="Times New Roman"/>
                <a:sym typeface="Times New Roman"/>
              </a:rPr>
              <a:t>61.</a:t>
            </a:r>
            <a:r>
              <a:rPr lang="en-US" sz="2200" b="1">
                <a:solidFill>
                  <a:schemeClr val="dk1"/>
                </a:solidFill>
                <a:latin typeface="Times New Roman"/>
                <a:ea typeface="Times New Roman"/>
                <a:cs typeface="Times New Roman"/>
                <a:sym typeface="Times New Roman"/>
              </a:rPr>
              <a:t> However, the size of both chambers being decided by population, as the Virginia Plan called for, was not instituted. </a:t>
            </a:r>
            <a:r>
              <a:rPr lang="en-US" sz="2200" b="1">
                <a:solidFill>
                  <a:srgbClr val="999999"/>
                </a:solidFill>
                <a:latin typeface="Times New Roman"/>
                <a:ea typeface="Times New Roman"/>
                <a:cs typeface="Times New Roman"/>
                <a:sym typeface="Times New Roman"/>
              </a:rPr>
              <a:t>62.</a:t>
            </a:r>
            <a:r>
              <a:rPr lang="en-US" sz="2200" b="1">
                <a:solidFill>
                  <a:schemeClr val="dk1"/>
                </a:solidFill>
                <a:latin typeface="Times New Roman"/>
                <a:ea typeface="Times New Roman"/>
                <a:cs typeface="Times New Roman"/>
                <a:sym typeface="Times New Roman"/>
              </a:rPr>
              <a:t> The Great Compromise instead called for one chamber where its size was based on population, and one chamber that had a fixed number of representatives per state, regardless of population. </a:t>
            </a:r>
            <a:r>
              <a:rPr lang="en-US" sz="2200" b="1">
                <a:solidFill>
                  <a:srgbClr val="999999"/>
                </a:solidFill>
                <a:latin typeface="Times New Roman"/>
                <a:ea typeface="Times New Roman"/>
                <a:cs typeface="Times New Roman"/>
                <a:sym typeface="Times New Roman"/>
              </a:rPr>
              <a:t>63.</a:t>
            </a:r>
            <a:r>
              <a:rPr lang="en-US" sz="2200" b="1">
                <a:solidFill>
                  <a:schemeClr val="dk1"/>
                </a:solidFill>
                <a:latin typeface="Times New Roman"/>
                <a:ea typeface="Times New Roman"/>
                <a:cs typeface="Times New Roman"/>
                <a:sym typeface="Times New Roman"/>
              </a:rPr>
              <a:t> A census would be taken every ten years to determine the number of seats in the population-based chamber. </a:t>
            </a:r>
            <a:r>
              <a:rPr lang="en-US" sz="2200" b="1">
                <a:solidFill>
                  <a:srgbClr val="999999"/>
                </a:solidFill>
                <a:latin typeface="Times New Roman"/>
                <a:ea typeface="Times New Roman"/>
                <a:cs typeface="Times New Roman"/>
                <a:sym typeface="Times New Roman"/>
              </a:rPr>
              <a:t>64.</a:t>
            </a:r>
            <a:r>
              <a:rPr lang="en-US" sz="2200" b="1">
                <a:solidFill>
                  <a:schemeClr val="dk1"/>
                </a:solidFill>
                <a:latin typeface="Times New Roman"/>
                <a:ea typeface="Times New Roman"/>
                <a:cs typeface="Times New Roman"/>
                <a:sym typeface="Times New Roman"/>
              </a:rPr>
              <a:t> Two seats were given in the fixed chamber to every state.        </a:t>
            </a:r>
            <a:r>
              <a:rPr lang="en-US" sz="2200" b="1">
                <a:solidFill>
                  <a:srgbClr val="999999"/>
                </a:solidFill>
                <a:latin typeface="Times New Roman"/>
                <a:ea typeface="Times New Roman"/>
                <a:cs typeface="Times New Roman"/>
                <a:sym typeface="Times New Roman"/>
              </a:rPr>
              <a:t>65.</a:t>
            </a:r>
            <a:r>
              <a:rPr lang="en-US" sz="2200" b="1">
                <a:solidFill>
                  <a:schemeClr val="dk1"/>
                </a:solidFill>
                <a:latin typeface="Times New Roman"/>
                <a:ea typeface="Times New Roman"/>
                <a:cs typeface="Times New Roman"/>
                <a:sym typeface="Times New Roman"/>
              </a:rPr>
              <a:t> This plan would also include the three branches of government (executive, judicial, and legislative) that were called for in both the Virginia Plan and New Jersey Plan. </a:t>
            </a:r>
            <a:r>
              <a:rPr lang="en-US" sz="2200" b="1">
                <a:solidFill>
                  <a:srgbClr val="999999"/>
                </a:solidFill>
                <a:latin typeface="Times New Roman"/>
                <a:ea typeface="Times New Roman"/>
                <a:cs typeface="Times New Roman"/>
                <a:sym typeface="Times New Roman"/>
              </a:rPr>
              <a:t>66.</a:t>
            </a:r>
            <a:r>
              <a:rPr lang="en-US" sz="2200" b="1">
                <a:solidFill>
                  <a:schemeClr val="dk1"/>
                </a:solidFill>
                <a:latin typeface="Times New Roman"/>
                <a:ea typeface="Times New Roman"/>
                <a:cs typeface="Times New Roman"/>
                <a:sym typeface="Times New Roman"/>
              </a:rPr>
              <a:t> The Great Compromise was passed by one vote on July 16, 1787. </a:t>
            </a:r>
          </a:p>
        </p:txBody>
      </p:sp>
      <p:sp>
        <p:nvSpPr>
          <p:cNvPr id="214" name="Shape 214"/>
          <p:cNvSpPr txBox="1"/>
          <p:nvPr/>
        </p:nvSpPr>
        <p:spPr>
          <a:xfrm>
            <a:off x="376162" y="6170550"/>
            <a:ext cx="8077200" cy="646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1" i="0" u="none">
                <a:solidFill>
                  <a:srgbClr val="FF0000"/>
                </a:solidFill>
                <a:latin typeface="Arial"/>
                <a:ea typeface="Arial"/>
                <a:cs typeface="Arial"/>
                <a:sym typeface="Arial"/>
              </a:rPr>
              <a:t>COMPROMISE – to settle differences by each side making concessions (giving in a little) to come to a solution that solves the problem.</a:t>
            </a:r>
          </a:p>
        </p:txBody>
      </p:sp>
      <p:sp>
        <p:nvSpPr>
          <p:cNvPr id="215" name="Shape 215"/>
          <p:cNvSpPr txBox="1"/>
          <p:nvPr/>
        </p:nvSpPr>
        <p:spPr>
          <a:xfrm>
            <a:off x="7093175" y="338675"/>
            <a:ext cx="1994100" cy="319800"/>
          </a:xfrm>
          <a:prstGeom prst="rect">
            <a:avLst/>
          </a:prstGeom>
          <a:noFill/>
          <a:ln>
            <a:noFill/>
          </a:ln>
        </p:spPr>
        <p:txBody>
          <a:bodyPr lIns="91425" tIns="91425" rIns="91425" bIns="91425" anchor="t" anchorCtr="0">
            <a:noAutofit/>
          </a:bodyPr>
          <a:lstStyle/>
          <a:p>
            <a:pPr lvl="0" rtl="0">
              <a:spcBef>
                <a:spcPts val="0"/>
              </a:spcBef>
              <a:buNone/>
            </a:pPr>
            <a:r>
              <a:rPr lang="en-US" b="1"/>
              <a:t>Skill - Independent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Shape 220"/>
          <p:cNvSpPr txBox="1"/>
          <p:nvPr/>
        </p:nvSpPr>
        <p:spPr>
          <a:xfrm>
            <a:off x="461962" y="1143000"/>
            <a:ext cx="7239000" cy="1016000"/>
          </a:xfrm>
          <a:prstGeom prst="rect">
            <a:avLst/>
          </a:prstGeom>
          <a:noFill/>
          <a:ln>
            <a:noFill/>
          </a:ln>
        </p:spPr>
        <p:txBody>
          <a:bodyPr lIns="91425" tIns="45700" rIns="91425" bIns="45700" anchor="t" anchorCtr="0">
            <a:noAutofit/>
          </a:bodyPr>
          <a:lstStyle/>
          <a:p>
            <a:pPr marL="457200" marR="0" lvl="0" indent="-457200" algn="l" rtl="0">
              <a:lnSpc>
                <a:spcPct val="100000"/>
              </a:lnSpc>
              <a:spcBef>
                <a:spcPts val="0"/>
              </a:spcBef>
              <a:spcAft>
                <a:spcPts val="0"/>
              </a:spcAft>
              <a:buClr>
                <a:schemeClr val="dk1"/>
              </a:buClr>
              <a:buSzPct val="25000"/>
              <a:buFont typeface="Arial"/>
              <a:buNone/>
            </a:pPr>
            <a:r>
              <a:rPr lang="en-US" sz="2000" b="1" i="0" u="none">
                <a:solidFill>
                  <a:schemeClr val="dk1"/>
                </a:solidFill>
                <a:latin typeface="Arial"/>
                <a:ea typeface="Arial"/>
                <a:cs typeface="Arial"/>
                <a:sym typeface="Arial"/>
              </a:rPr>
              <a:t>c.  The Great Compromise (proposed by Roger Sherman) took a little from both plans and agreed on setting up the legislature with two houses.  </a:t>
            </a:r>
          </a:p>
        </p:txBody>
      </p:sp>
      <p:sp>
        <p:nvSpPr>
          <p:cNvPr id="221" name="Shape 221"/>
          <p:cNvSpPr txBox="1"/>
          <p:nvPr/>
        </p:nvSpPr>
        <p:spPr>
          <a:xfrm>
            <a:off x="838200" y="4675187"/>
            <a:ext cx="4141787" cy="1323975"/>
          </a:xfrm>
          <a:prstGeom prst="rect">
            <a:avLst/>
          </a:prstGeom>
          <a:noFill/>
          <a:ln>
            <a:noFill/>
          </a:ln>
        </p:spPr>
        <p:txBody>
          <a:bodyPr lIns="91425" tIns="45700" rIns="91425" bIns="45700" anchor="t" anchorCtr="0">
            <a:noAutofit/>
          </a:bodyPr>
          <a:lstStyle/>
          <a:p>
            <a:pPr marL="22225" marR="0" lvl="0" indent="-22225" algn="l" rtl="0">
              <a:lnSpc>
                <a:spcPct val="100000"/>
              </a:lnSpc>
              <a:spcBef>
                <a:spcPts val="0"/>
              </a:spcBef>
              <a:spcAft>
                <a:spcPts val="0"/>
              </a:spcAft>
              <a:buClr>
                <a:schemeClr val="dk1"/>
              </a:buClr>
              <a:buSzPct val="25000"/>
              <a:buFont typeface="Arial"/>
              <a:buNone/>
            </a:pPr>
            <a:r>
              <a:rPr lang="en-US" sz="2000" b="1" i="0" u="none">
                <a:solidFill>
                  <a:schemeClr val="dk1"/>
                </a:solidFill>
                <a:latin typeface="Arial"/>
                <a:ea typeface="Arial"/>
                <a:cs typeface="Arial"/>
                <a:sym typeface="Arial"/>
              </a:rPr>
              <a:t>The Senate would be based on </a:t>
            </a:r>
            <a:r>
              <a:rPr lang="en-US" sz="2000" b="1" i="0" u="none">
                <a:solidFill>
                  <a:srgbClr val="0000FF"/>
                </a:solidFill>
                <a:latin typeface="Arial"/>
                <a:ea typeface="Arial"/>
                <a:cs typeface="Arial"/>
                <a:sym typeface="Arial"/>
              </a:rPr>
              <a:t>equality</a:t>
            </a:r>
            <a:r>
              <a:rPr lang="en-US" sz="2000" b="1" i="0" u="none">
                <a:solidFill>
                  <a:schemeClr val="dk1"/>
                </a:solidFill>
                <a:latin typeface="Arial"/>
                <a:ea typeface="Arial"/>
                <a:cs typeface="Arial"/>
                <a:sym typeface="Arial"/>
              </a:rPr>
              <a:t>.  Each state no matter how small or large would have two senators.</a:t>
            </a:r>
          </a:p>
        </p:txBody>
      </p:sp>
      <p:sp>
        <p:nvSpPr>
          <p:cNvPr id="222" name="Shape 222"/>
          <p:cNvSpPr txBox="1"/>
          <p:nvPr/>
        </p:nvSpPr>
        <p:spPr>
          <a:xfrm>
            <a:off x="5637212" y="2598736"/>
            <a:ext cx="3184524" cy="2738437"/>
          </a:xfrm>
          <a:prstGeom prst="rect">
            <a:avLst/>
          </a:prstGeom>
          <a:noFill/>
          <a:ln>
            <a:noFill/>
          </a:ln>
        </p:spPr>
        <p:txBody>
          <a:bodyPr lIns="91425" tIns="45700" rIns="91425" bIns="45700" anchor="t" anchorCtr="0">
            <a:noAutofit/>
          </a:bodyPr>
          <a:lstStyle/>
          <a:p>
            <a:pPr marL="22225" marR="0" lvl="0" indent="-22225" algn="ctr" rtl="0">
              <a:lnSpc>
                <a:spcPct val="100000"/>
              </a:lnSpc>
              <a:spcBef>
                <a:spcPts val="0"/>
              </a:spcBef>
              <a:spcAft>
                <a:spcPts val="0"/>
              </a:spcAft>
              <a:buClr>
                <a:schemeClr val="dk1"/>
              </a:buClr>
              <a:buSzPct val="25000"/>
              <a:buFont typeface="Arial"/>
              <a:buNone/>
            </a:pPr>
            <a:r>
              <a:rPr lang="en-US" sz="2000" b="1" i="0" u="none">
                <a:solidFill>
                  <a:schemeClr val="dk1"/>
                </a:solidFill>
                <a:latin typeface="Arial"/>
                <a:ea typeface="Arial"/>
                <a:cs typeface="Arial"/>
                <a:sym typeface="Arial"/>
              </a:rPr>
              <a:t>The House of Representatives would be based on </a:t>
            </a:r>
            <a:r>
              <a:rPr lang="en-US" sz="2000" b="1" i="0" u="none">
                <a:solidFill>
                  <a:srgbClr val="FF0000"/>
                </a:solidFill>
                <a:latin typeface="Arial"/>
                <a:ea typeface="Arial"/>
                <a:cs typeface="Arial"/>
                <a:sym typeface="Arial"/>
              </a:rPr>
              <a:t>population</a:t>
            </a:r>
            <a:r>
              <a:rPr lang="en-US" sz="2000" b="1" i="0" u="none">
                <a:solidFill>
                  <a:schemeClr val="dk1"/>
                </a:solidFill>
                <a:latin typeface="Arial"/>
                <a:ea typeface="Arial"/>
                <a:cs typeface="Arial"/>
                <a:sym typeface="Arial"/>
              </a:rPr>
              <a:t>.  Each state would get one representative for each 650,000 people living in the state.  </a:t>
            </a:r>
            <a:r>
              <a:rPr lang="en-US" sz="1600" b="1" i="0" u="none">
                <a:solidFill>
                  <a:schemeClr val="dk1"/>
                </a:solidFill>
                <a:latin typeface="Arial"/>
                <a:ea typeface="Arial"/>
                <a:cs typeface="Arial"/>
                <a:sym typeface="Arial"/>
              </a:rPr>
              <a:t>Originally one for every 40,000.</a:t>
            </a:r>
          </a:p>
        </p:txBody>
      </p:sp>
      <p:sp>
        <p:nvSpPr>
          <p:cNvPr id="223" name="Shape 223"/>
          <p:cNvSpPr txBox="1"/>
          <p:nvPr/>
        </p:nvSpPr>
        <p:spPr>
          <a:xfrm>
            <a:off x="430212" y="228600"/>
            <a:ext cx="8229600" cy="68579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2"/>
              </a:buClr>
              <a:buSzPct val="25000"/>
              <a:buFont typeface="Garamond"/>
              <a:buNone/>
            </a:pPr>
            <a:r>
              <a:rPr lang="en-US" sz="4200" b="1" i="0" u="none">
                <a:solidFill>
                  <a:schemeClr val="dk2"/>
                </a:solidFill>
                <a:latin typeface="Garamond"/>
                <a:ea typeface="Garamond"/>
                <a:cs typeface="Garamond"/>
                <a:sym typeface="Garamond"/>
              </a:rPr>
              <a:t>The Great Compromise</a:t>
            </a:r>
          </a:p>
        </p:txBody>
      </p:sp>
      <p:pic>
        <p:nvPicPr>
          <p:cNvPr id="224" name="Shape 224"/>
          <p:cNvPicPr preferRelativeResize="0"/>
          <p:nvPr/>
        </p:nvPicPr>
        <p:blipFill rotWithShape="1">
          <a:blip r:embed="rId3">
            <a:alphaModFix/>
          </a:blip>
          <a:srcRect/>
          <a:stretch/>
        </p:blipFill>
        <p:spPr>
          <a:xfrm>
            <a:off x="430212" y="2362200"/>
            <a:ext cx="5206999" cy="1968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Shape 229"/>
          <p:cNvSpPr txBox="1">
            <a:spLocks noGrp="1"/>
          </p:cNvSpPr>
          <p:nvPr>
            <p:ph type="title"/>
          </p:nvPr>
        </p:nvSpPr>
        <p:spPr>
          <a:xfrm>
            <a:off x="345300" y="439850"/>
            <a:ext cx="2484600" cy="903900"/>
          </a:xfrm>
          <a:prstGeom prst="rect">
            <a:avLst/>
          </a:prstGeom>
          <a:noFill/>
          <a:ln>
            <a:noFill/>
          </a:ln>
        </p:spPr>
        <p:txBody>
          <a:bodyPr lIns="91425" tIns="45700" rIns="91425" bIns="45700" anchor="b" anchorCtr="0">
            <a:noAutofit/>
          </a:bodyPr>
          <a:lstStyle/>
          <a:p>
            <a:pPr marL="0" marR="0" lvl="0" indent="0" algn="ctr" rtl="0">
              <a:lnSpc>
                <a:spcPct val="100000"/>
              </a:lnSpc>
              <a:spcBef>
                <a:spcPts val="0"/>
              </a:spcBef>
              <a:spcAft>
                <a:spcPts val="0"/>
              </a:spcAft>
              <a:buClr>
                <a:srgbClr val="262626"/>
              </a:buClr>
              <a:buSzPct val="25000"/>
              <a:buFont typeface="Impact"/>
              <a:buNone/>
            </a:pPr>
            <a:r>
              <a:rPr lang="en-US" sz="4900" b="1"/>
              <a:t>Closure</a:t>
            </a:r>
          </a:p>
        </p:txBody>
      </p:sp>
      <p:sp>
        <p:nvSpPr>
          <p:cNvPr id="230" name="Shape 230"/>
          <p:cNvSpPr txBox="1">
            <a:spLocks noGrp="1"/>
          </p:cNvSpPr>
          <p:nvPr>
            <p:ph type="body" idx="1"/>
          </p:nvPr>
        </p:nvSpPr>
        <p:spPr>
          <a:xfrm>
            <a:off x="457200" y="1343750"/>
            <a:ext cx="8229600" cy="4495800"/>
          </a:xfrm>
          <a:prstGeom prst="rect">
            <a:avLst/>
          </a:prstGeom>
          <a:noFill/>
          <a:ln>
            <a:noFill/>
          </a:ln>
        </p:spPr>
        <p:txBody>
          <a:bodyPr lIns="91425" tIns="45700" rIns="91425" bIns="45700" anchor="t" anchorCtr="0">
            <a:noAutofit/>
          </a:bodyPr>
          <a:lstStyle/>
          <a:p>
            <a:pPr marL="0" marR="0" lvl="0" indent="0" algn="l" rtl="0">
              <a:lnSpc>
                <a:spcPct val="90000"/>
              </a:lnSpc>
              <a:spcBef>
                <a:spcPts val="560"/>
              </a:spcBef>
              <a:spcAft>
                <a:spcPts val="0"/>
              </a:spcAft>
              <a:buNone/>
            </a:pPr>
            <a:r>
              <a:rPr lang="en-US" sz="3000" b="1">
                <a:solidFill>
                  <a:srgbClr val="000000"/>
                </a:solidFill>
              </a:rPr>
              <a:t>What was the biggest argument between the Virginia and New Jersey Plans?</a:t>
            </a:r>
          </a:p>
          <a:p>
            <a:pPr marL="0" marR="0" lvl="0" indent="0" algn="l" rtl="0">
              <a:lnSpc>
                <a:spcPct val="90000"/>
              </a:lnSpc>
              <a:spcBef>
                <a:spcPts val="560"/>
              </a:spcBef>
              <a:spcAft>
                <a:spcPts val="0"/>
              </a:spcAft>
              <a:buNone/>
            </a:pPr>
            <a:endParaRPr sz="3000" b="1">
              <a:solidFill>
                <a:srgbClr val="000000"/>
              </a:solidFill>
            </a:endParaRPr>
          </a:p>
          <a:p>
            <a:pPr marL="0" marR="0" lvl="0" indent="0" algn="l" rtl="0">
              <a:lnSpc>
                <a:spcPct val="90000"/>
              </a:lnSpc>
              <a:spcBef>
                <a:spcPts val="560"/>
              </a:spcBef>
              <a:spcAft>
                <a:spcPts val="0"/>
              </a:spcAft>
              <a:buNone/>
            </a:pPr>
            <a:r>
              <a:rPr lang="en-US" sz="3000" b="1">
                <a:solidFill>
                  <a:srgbClr val="000000"/>
                </a:solidFill>
              </a:rPr>
              <a:t>How did the delegates solve their disagreements over how Congress should be set-up?</a:t>
            </a:r>
          </a:p>
        </p:txBody>
      </p:sp>
    </p:spTree>
  </p:cSld>
  <p:clrMapOvr>
    <a:masterClrMapping/>
  </p:clrMapOvr>
  <p:transition spd="slow">
    <p:fade/>
  </p:transition>
</p:sld>
</file>

<file path=ppt/theme/theme1.xml><?xml version="1.0" encoding="utf-8"?>
<a:theme xmlns:a="http://schemas.openxmlformats.org/drawingml/2006/main" name="1_NewsPrint">
  <a:themeElements>
    <a:clrScheme name="NewsPrint">
      <a:dk1>
        <a:srgbClr val="000000"/>
      </a:dk1>
      <a:lt1>
        <a:srgbClr val="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ewsPrint">
  <a:themeElements>
    <a:clrScheme name="NewsPrint">
      <a:dk1>
        <a:srgbClr val="000000"/>
      </a:dk1>
      <a:lt1>
        <a:srgbClr val="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1040</Words>
  <Application>Microsoft Office PowerPoint</Application>
  <PresentationFormat>On-screen Show (4:3)</PresentationFormat>
  <Paragraphs>115</Paragraphs>
  <Slides>18</Slides>
  <Notes>18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18</vt:i4>
      </vt:variant>
    </vt:vector>
  </HeadingPairs>
  <TitlesOfParts>
    <vt:vector size="26" baseType="lpstr">
      <vt:lpstr>Impact</vt:lpstr>
      <vt:lpstr>Garamond</vt:lpstr>
      <vt:lpstr>Calibri</vt:lpstr>
      <vt:lpstr>Times New Roman</vt:lpstr>
      <vt:lpstr>Verdana</vt:lpstr>
      <vt:lpstr>Arial</vt:lpstr>
      <vt:lpstr>1_NewsPrint</vt:lpstr>
      <vt:lpstr>NewsPrint</vt:lpstr>
      <vt:lpstr>PowerPoint Presentation</vt:lpstr>
      <vt:lpstr>Objective:  Evaluate the major debates, over representation, that occurred when writing the Constitution.</vt:lpstr>
      <vt:lpstr>PowerPoint Presentation</vt:lpstr>
      <vt:lpstr>PowerPoint Presentation</vt:lpstr>
      <vt:lpstr>PowerPoint Presentation</vt:lpstr>
      <vt:lpstr>It was decided that the meetings during the Constitutional Convention would be kept secret so delegates could feel free to speak their minds without fear of outside interference.</vt:lpstr>
      <vt:lpstr>Closure</vt:lpstr>
      <vt:lpstr>PowerPoint Presentation</vt:lpstr>
      <vt:lpstr>Objective:  Evaluate the major debates, over representation, that occurred when writing the Constitution.</vt:lpstr>
      <vt:lpstr>PowerPoint Presentation</vt:lpstr>
      <vt:lpstr>Steps: Read the text. List the key facts about each plan on the Graphic Organizer. Highlight similarities between the plans.</vt:lpstr>
      <vt:lpstr>The Virginia Plan  39. The Virginia Plan was written by James Madison. 40. It was written to replace the Articles of Confederation instead of revising them. 41. It proposed three branches of government (executive, judicial, and legislative) with a ‘checks and balances’ system to prevent abuses of power. 42. Madison believed that, although a stronger central government was necessary to defend against foreign invaders and to control the power of the states, it was also important to make sure that no one entity of government ever had too much power. 43. Edmund Randolph presented the plan to the Convention on May 29, 1787. 44. In the Virginia Plan, the judicial branch would have the power to strike down laws that were deemed unconstitutional, use armed forces to enforce the laws, and regulate interstate trade. 45. The legislative branch would have two different chambers. 46. One chamber would have elected officials serve for three years, while the other chamber would have elected officials serve for seven years. 47. Both chambers would use the population of the state to determine the amount of seats in each chamber. 48. Larger states, like Virginia, strongly supported this plan. 49. Smaller states, like New Jersey, did not support this plan and instead came up with their own plan.</vt:lpstr>
      <vt:lpstr>Steps: Read the text. List the key facts about each plan on the Graphic Organizer. Highlight similarities between the plans.</vt:lpstr>
      <vt:lpstr>The New Jersey Plan  50. The New Jersey Plan was presented by William Patterson to the convention on June 15, 1787. 51. It also proposed three branches of government (executive, judicial, and legislative).    52. The difference, however, was in the legislative branch. 53. In this plan, the legislative branch would consist of only one chamber where every state was represented equally. 54. Also included in this plan, the legislative branch would choose officials to serve in the executive branch. 55. The officials in the executive branch would select the justices of the Supreme Court, who are in the judicial branch. 56. This plan also stated that the national government could levy taxes and regulate trade. 57. Federal law would override state law.</vt:lpstr>
      <vt:lpstr>PowerPoint Presentation</vt:lpstr>
      <vt:lpstr>The Great Compromise  58. The Great Compromise was presented to the convention by Roger Sherman, a delegate from Connecticut, on June 29, 1787. 59. This plan combined pieces of the Virginia Plan and the New Jersey Plan. 60. It called for two chambers of the legislative branch, just as the Virginia Plan did.   61. However, the size of both chambers being decided by population, as the Virginia Plan called for, was not instituted. 62. The Great Compromise instead called for one chamber where its size was based on population, and one chamber that had a fixed number of representatives per state, regardless of population. 63. A census would be taken every ten years to determine the number of seats in the population-based chamber. 64. Two seats were given in the fixed chamber to every state.        65. This plan would also include the three branches of government (executive, judicial, and legislative) that were called for in both the Virginia Plan and New Jersey Plan. 66. The Great Compromise was passed by one vote on July 16, 1787. </vt:lpstr>
      <vt:lpstr>PowerPoint Presentation</vt:lpstr>
      <vt:lpstr>Closure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Terrilyn</dc:creator>
  <cp:lastModifiedBy>Microsoft account</cp:lastModifiedBy>
  <cp:revision>1</cp:revision>
  <dcterms:modified xsi:type="dcterms:W3CDTF">2016-11-26T23:43:37Z</dcterms:modified>
</cp:coreProperties>
</file>